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 id="2147483678" r:id="rId5"/>
  </p:sldMasterIdLst>
  <p:notesMasterIdLst>
    <p:notesMasterId r:id="rId48"/>
  </p:notesMasterIdLst>
  <p:sldIdLst>
    <p:sldId id="266" r:id="rId6"/>
    <p:sldId id="424" r:id="rId7"/>
    <p:sldId id="435" r:id="rId8"/>
    <p:sldId id="425" r:id="rId9"/>
    <p:sldId id="442" r:id="rId10"/>
    <p:sldId id="460" r:id="rId11"/>
    <p:sldId id="467" r:id="rId12"/>
    <p:sldId id="466" r:id="rId13"/>
    <p:sldId id="439" r:id="rId14"/>
    <p:sldId id="461" r:id="rId15"/>
    <p:sldId id="440" r:id="rId16"/>
    <p:sldId id="441" r:id="rId17"/>
    <p:sldId id="468" r:id="rId18"/>
    <p:sldId id="470" r:id="rId19"/>
    <p:sldId id="469" r:id="rId20"/>
    <p:sldId id="471" r:id="rId21"/>
    <p:sldId id="472" r:id="rId22"/>
    <p:sldId id="473" r:id="rId23"/>
    <p:sldId id="474" r:id="rId24"/>
    <p:sldId id="475" r:id="rId25"/>
    <p:sldId id="477" r:id="rId26"/>
    <p:sldId id="476" r:id="rId27"/>
    <p:sldId id="478" r:id="rId28"/>
    <p:sldId id="479" r:id="rId29"/>
    <p:sldId id="480" r:id="rId30"/>
    <p:sldId id="481" r:id="rId31"/>
    <p:sldId id="482" r:id="rId32"/>
    <p:sldId id="483" r:id="rId33"/>
    <p:sldId id="280" r:id="rId34"/>
    <p:sldId id="278" r:id="rId35"/>
    <p:sldId id="279" r:id="rId36"/>
    <p:sldId id="281" r:id="rId37"/>
    <p:sldId id="282" r:id="rId38"/>
    <p:sldId id="283" r:id="rId39"/>
    <p:sldId id="284" r:id="rId40"/>
    <p:sldId id="285" r:id="rId41"/>
    <p:sldId id="286" r:id="rId42"/>
    <p:sldId id="287" r:id="rId43"/>
    <p:sldId id="289" r:id="rId44"/>
    <p:sldId id="288" r:id="rId45"/>
    <p:sldId id="290" r:id="rId46"/>
    <p:sldId id="391"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630" y="11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D81C89-AC0D-4BFF-9223-D3157C1DDC5B}" type="datetimeFigureOut">
              <a:rPr lang="en-US" smtClean="0"/>
              <a:t>Friday, 6/9/2023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3D7A2-C585-48BF-BF8C-C21FDC051F77}" type="slidenum">
              <a:rPr lang="en-US" smtClean="0"/>
              <a:t>‹#›</a:t>
            </a:fld>
            <a:endParaRPr lang="en-US" dirty="0"/>
          </a:p>
        </p:txBody>
      </p:sp>
    </p:spTree>
    <p:extLst>
      <p:ext uri="{BB962C8B-B14F-4D97-AF65-F5344CB8AC3E}">
        <p14:creationId xmlns:p14="http://schemas.microsoft.com/office/powerpoint/2010/main" val="1372662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A52079-6997-47B8-B262-4ED5D2EA2D74}" type="datetime1">
              <a:rPr lang="en-US" smtClean="0"/>
              <a:t>Friday, 6/9/2023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867135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B83234-995D-4149-8E1E-BC120E9070D5}" type="datetime1">
              <a:rPr lang="en-US" smtClean="0"/>
              <a:t>Friday, 6/9/2023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44346635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B83234-995D-4149-8E1E-BC120E9070D5}" type="datetime1">
              <a:rPr lang="en-US" smtClean="0"/>
              <a:t>Friday, 6/9/2023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78106434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B83234-995D-4149-8E1E-BC120E9070D5}" type="datetime1">
              <a:rPr lang="en-US" smtClean="0"/>
              <a:t>Friday, 6/9/2023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2117771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B83234-995D-4149-8E1E-BC120E9070D5}" type="datetime1">
              <a:rPr lang="en-US" smtClean="0"/>
              <a:t>Friday, 6/9/2023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5847226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CB83234-995D-4149-8E1E-BC120E9070D5}" type="datetime1">
              <a:rPr lang="en-US" smtClean="0"/>
              <a:t>Friday, 6/9/2023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14275939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CB83234-995D-4149-8E1E-BC120E9070D5}" type="datetime1">
              <a:rPr lang="en-US" smtClean="0"/>
              <a:t>Friday, 6/9/2023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9005059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AC80CA-06EA-4D97-A1EC-F2A229B592C4}" type="datetime1">
              <a:rPr lang="en-US" smtClean="0"/>
              <a:t>Friday, 6/9/2023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952214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60CC4-6CA2-4A99-B83B-711E420D000E}" type="datetime1">
              <a:rPr lang="en-US" smtClean="0"/>
              <a:t>Friday, 6/9/2023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97486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340663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109798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B41ED8-AC2E-4560-8CC9-E6292DDF25B6}" type="datetime1">
              <a:rPr lang="en-US" smtClean="0"/>
              <a:t>Friday, 6/9/2023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889360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370946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60347708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163540877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519316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142729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6431184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537813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1056512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2523025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14134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38998-10EA-455D-8FDC-3EBC7E198582}" type="datetime1">
              <a:rPr lang="en-US" smtClean="0"/>
              <a:t>Friday, 6/9/2023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097064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526819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525531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591643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998556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A4E9B6-2EC2-45E6-A437-DCC674AAC4AF}" type="datetime1">
              <a:rPr lang="en-US" smtClean="0"/>
              <a:t>Friday, 6/9/2023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75973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2D4FF3-940D-4DDE-86D8-82D5A8663636}" type="datetime1">
              <a:rPr lang="en-US" smtClean="0"/>
              <a:t>Friday, 6/9/2023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705373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955261-7117-41BB-BB79-8C1909625493}" type="datetime1">
              <a:rPr lang="en-US" smtClean="0"/>
              <a:t>Friday, 6/9/2023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840535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204D7-DE7F-414C-8571-0012DE9EFCDB}" type="datetime1">
              <a:rPr lang="en-US" smtClean="0"/>
              <a:t>Friday, 6/9/2023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48185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378FF3-85EA-48E5-8D8C-1DB156807E49}" type="datetime1">
              <a:rPr lang="en-US" smtClean="0"/>
              <a:t>Friday, 6/9/2023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095263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F94F13-1676-4B68-A383-661B657F6E63}" type="datetime1">
              <a:rPr lang="en-US" smtClean="0"/>
              <a:t>Friday, 6/9/2023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989785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CB83234-995D-4149-8E1E-BC120E9070D5}" type="datetime1">
              <a:rPr lang="en-US" smtClean="0"/>
              <a:t>Friday, 6/9/2023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5158752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0388887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moodys.co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biblecodes.co/" TargetMode="External"/><Relationship Id="rId2" Type="http://schemas.openxmlformats.org/officeDocument/2006/relationships/hyperlink" Target="mailto:tom.mack@whitestonefoundation.org" TargetMode="External"/><Relationship Id="rId1" Type="http://schemas.openxmlformats.org/officeDocument/2006/relationships/slideLayout" Target="../slideLayouts/slideLayout2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s://whitestonefoundation.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KGPlr1aoQ78?feature=oembed" TargetMode="External"/><Relationship Id="rId5" Type="http://schemas.openxmlformats.org/officeDocument/2006/relationships/hyperlink" Target="https://www.youtube.com/watch?v=KGPlr1aoQ78" TargetMode="Externa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3f4qOEYoBRY?feature=oembed" TargetMode="External"/><Relationship Id="rId5" Type="http://schemas.openxmlformats.org/officeDocument/2006/relationships/hyperlink" Target="https://www.youtube.com/watch?v=3f4qOEYoBRY" TargetMode="Externa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extreme close up of line chart graphic">
            <a:extLst>
              <a:ext uri="{FF2B5EF4-FFF2-40B4-BE49-F238E27FC236}">
                <a16:creationId xmlns:a16="http://schemas.microsoft.com/office/drawing/2014/main" id="{B38A25AE-7B44-4EC1-BC0C-CF0FFF036705}"/>
              </a:ext>
            </a:extLst>
          </p:cNvPr>
          <p:cNvPicPr>
            <a:picLocks noChangeAspect="1"/>
          </p:cNvPicPr>
          <p:nvPr/>
        </p:nvPicPr>
        <p:blipFill rotWithShape="1">
          <a:blip r:embed="rId2"/>
          <a:srcRect t="10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E9347C47-EF1D-4B02-906B-219155AD8D0F}"/>
              </a:ext>
            </a:extLst>
          </p:cNvPr>
          <p:cNvSpPr>
            <a:spLocks noGrp="1"/>
          </p:cNvSpPr>
          <p:nvPr>
            <p:ph type="ctrTitle"/>
          </p:nvPr>
        </p:nvSpPr>
        <p:spPr>
          <a:xfrm>
            <a:off x="2110596" y="141044"/>
            <a:ext cx="7970808" cy="1532481"/>
          </a:xfrm>
        </p:spPr>
        <p:txBody>
          <a:bodyPr anchor="ctr">
            <a:normAutofit/>
          </a:bodyPr>
          <a:lstStyle/>
          <a:p>
            <a:r>
              <a:rPr lang="en-US" sz="3600" cap="none" dirty="0">
                <a:solidFill>
                  <a:srgbClr val="FFFFFF"/>
                </a:solidFill>
              </a:rPr>
              <a:t>The 2023 Financial Crisis</a:t>
            </a:r>
            <a:br>
              <a:rPr lang="en-US" sz="3600" cap="none" dirty="0">
                <a:solidFill>
                  <a:srgbClr val="FFFFFF"/>
                </a:solidFill>
              </a:rPr>
            </a:br>
            <a:r>
              <a:rPr lang="en-US" sz="3600" cap="none" dirty="0">
                <a:solidFill>
                  <a:srgbClr val="FFFFFF"/>
                </a:solidFill>
              </a:rPr>
              <a:t>Part III</a:t>
            </a:r>
          </a:p>
        </p:txBody>
      </p:sp>
      <p:sp>
        <p:nvSpPr>
          <p:cNvPr id="3" name="Subtitle 2">
            <a:extLst>
              <a:ext uri="{FF2B5EF4-FFF2-40B4-BE49-F238E27FC236}">
                <a16:creationId xmlns:a16="http://schemas.microsoft.com/office/drawing/2014/main" id="{36A0527F-C5FD-4E9B-9F21-5D1FBA31314B}"/>
              </a:ext>
            </a:extLst>
          </p:cNvPr>
          <p:cNvSpPr>
            <a:spLocks noGrp="1"/>
          </p:cNvSpPr>
          <p:nvPr>
            <p:ph type="subTitle" idx="1"/>
          </p:nvPr>
        </p:nvSpPr>
        <p:spPr>
          <a:xfrm>
            <a:off x="8635042" y="5630720"/>
            <a:ext cx="3556938" cy="1086236"/>
          </a:xfrm>
        </p:spPr>
        <p:txBody>
          <a:bodyPr anchor="ctr">
            <a:normAutofit/>
          </a:bodyPr>
          <a:lstStyle/>
          <a:p>
            <a:r>
              <a:rPr lang="en-US" dirty="0">
                <a:solidFill>
                  <a:srgbClr val="FFFFFF"/>
                </a:solidFill>
              </a:rPr>
              <a:t>Tom Mack, </a:t>
            </a:r>
            <a:r>
              <a:rPr lang="en-US" sz="1800" dirty="0">
                <a:solidFill>
                  <a:srgbClr val="FFFFFF"/>
                </a:solidFill>
              </a:rPr>
              <a:t>MBA, A+, Net+</a:t>
            </a:r>
            <a:endParaRPr lang="en-US" dirty="0">
              <a:solidFill>
                <a:srgbClr val="FFFFFF"/>
              </a:solidFill>
            </a:endParaRPr>
          </a:p>
          <a:p>
            <a:pPr>
              <a:spcBef>
                <a:spcPts val="0"/>
              </a:spcBef>
              <a:spcAft>
                <a:spcPts val="600"/>
              </a:spcAft>
            </a:pPr>
            <a:r>
              <a:rPr lang="en-US" sz="1800" dirty="0">
                <a:solidFill>
                  <a:srgbClr val="FFFFFF"/>
                </a:solidFill>
              </a:rPr>
              <a:t>Presenter</a:t>
            </a:r>
          </a:p>
        </p:txBody>
      </p:sp>
    </p:spTree>
    <p:extLst>
      <p:ext uri="{BB962C8B-B14F-4D97-AF65-F5344CB8AC3E}">
        <p14:creationId xmlns:p14="http://schemas.microsoft.com/office/powerpoint/2010/main" val="745576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72219"/>
          </a:xfrm>
        </p:spPr>
        <p:txBody>
          <a:bodyPr/>
          <a:lstStyle/>
          <a:p>
            <a:r>
              <a:rPr lang="en-US" cap="none" dirty="0"/>
              <a:t>Creation of the Seven Royal Families</a:t>
            </a:r>
          </a:p>
        </p:txBody>
      </p:sp>
      <p:pic>
        <p:nvPicPr>
          <p:cNvPr id="5" name="Content Placeholder 4" descr="A picture containing text, font, screenshot, diagram&#10;&#10;Description automatically generated">
            <a:extLst>
              <a:ext uri="{FF2B5EF4-FFF2-40B4-BE49-F238E27FC236}">
                <a16:creationId xmlns:a16="http://schemas.microsoft.com/office/drawing/2014/main" id="{C8552F7E-25CF-19BD-D0FA-6EEA369A5190}"/>
              </a:ext>
            </a:extLst>
          </p:cNvPr>
          <p:cNvPicPr>
            <a:picLocks noGrp="1" noChangeAspect="1"/>
          </p:cNvPicPr>
          <p:nvPr>
            <p:ph idx="1"/>
          </p:nvPr>
        </p:nvPicPr>
        <p:blipFill>
          <a:blip r:embed="rId2"/>
          <a:stretch>
            <a:fillRect/>
          </a:stretch>
        </p:blipFill>
        <p:spPr>
          <a:xfrm>
            <a:off x="979257" y="1285875"/>
            <a:ext cx="10353761" cy="5059507"/>
          </a:xfrm>
        </p:spPr>
      </p:pic>
    </p:spTree>
    <p:extLst>
      <p:ext uri="{BB962C8B-B14F-4D97-AF65-F5344CB8AC3E}">
        <p14:creationId xmlns:p14="http://schemas.microsoft.com/office/powerpoint/2010/main" val="469896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p:txBody>
          <a:bodyPr/>
          <a:lstStyle/>
          <a:p>
            <a:r>
              <a:rPr lang="en-US" cap="none" dirty="0"/>
              <a:t>The Current Royal Families of Europe</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552091" y="1584960"/>
            <a:ext cx="11291566" cy="4789714"/>
          </a:xfrm>
        </p:spPr>
        <p:txBody>
          <a:bodyPr>
            <a:normAutofit/>
          </a:bodyPr>
          <a:lstStyle/>
          <a:p>
            <a:pPr marL="457200" indent="-457200">
              <a:buFont typeface="+mj-lt"/>
              <a:buAutoNum type="arabicPeriod"/>
            </a:pPr>
            <a:r>
              <a:rPr lang="en-US" sz="2400" dirty="0"/>
              <a:t>The House of Wettin* (Belgium, Poland, </a:t>
            </a:r>
            <a:r>
              <a:rPr lang="en-US" sz="2400" i="1" dirty="0"/>
              <a:t>et. al.</a:t>
            </a:r>
            <a:r>
              <a:rPr lang="en-US" sz="2400" dirty="0"/>
              <a:t>)</a:t>
            </a:r>
          </a:p>
          <a:p>
            <a:pPr marL="457200" indent="-457200">
              <a:buFont typeface="+mj-lt"/>
              <a:buAutoNum type="arabicPeriod"/>
            </a:pPr>
            <a:r>
              <a:rPr lang="en-US" sz="2400" dirty="0"/>
              <a:t>The House of Saxe-Coburg-Gotha</a:t>
            </a:r>
            <a:r>
              <a:rPr lang="en-US" sz="2400" baseline="30000" dirty="0"/>
              <a:t>*</a:t>
            </a:r>
            <a:r>
              <a:rPr lang="en-US" sz="2400" dirty="0"/>
              <a:t> (Windsor) (Cadet of the Wettin Line)</a:t>
            </a:r>
          </a:p>
          <a:p>
            <a:pPr marL="457200" indent="-457200">
              <a:buFont typeface="+mj-lt"/>
              <a:buAutoNum type="arabicPeriod"/>
            </a:pPr>
            <a:r>
              <a:rPr lang="en-US" sz="2400" dirty="0"/>
              <a:t>House of Bernadotte</a:t>
            </a:r>
            <a:r>
              <a:rPr lang="en-US" sz="2400" baseline="30000" dirty="0"/>
              <a:t> *</a:t>
            </a:r>
            <a:r>
              <a:rPr lang="en-US" sz="2400" dirty="0"/>
              <a:t> (Sweden)</a:t>
            </a:r>
          </a:p>
          <a:p>
            <a:pPr marL="457200" indent="-457200">
              <a:buFont typeface="+mj-lt"/>
              <a:buAutoNum type="arabicPeriod"/>
            </a:pPr>
            <a:r>
              <a:rPr lang="en-US" sz="2400" dirty="0"/>
              <a:t>House of Orange</a:t>
            </a:r>
            <a:r>
              <a:rPr lang="en-US" sz="2400" baseline="30000" dirty="0"/>
              <a:t> *</a:t>
            </a:r>
            <a:r>
              <a:rPr lang="en-US" sz="2400" dirty="0"/>
              <a:t> (The Netherlands, England after the Glorious Revolution of 1688, notice the similarities between the founding documents)</a:t>
            </a:r>
          </a:p>
          <a:p>
            <a:pPr marL="457200" indent="-457200">
              <a:buFont typeface="+mj-lt"/>
              <a:buAutoNum type="arabicPeriod"/>
            </a:pPr>
            <a:r>
              <a:rPr lang="en-US" sz="2400" dirty="0"/>
              <a:t>House of Oldenburg-</a:t>
            </a:r>
            <a:r>
              <a:rPr lang="en-US" sz="2400" dirty="0" err="1"/>
              <a:t>Glücksburg</a:t>
            </a:r>
            <a:r>
              <a:rPr lang="en-US" sz="2400" dirty="0"/>
              <a:t>* (Holstein, </a:t>
            </a:r>
            <a:r>
              <a:rPr lang="en-US" sz="2400" u="sng" dirty="0"/>
              <a:t>Denmark</a:t>
            </a:r>
            <a:r>
              <a:rPr lang="en-US" sz="2400" dirty="0"/>
              <a:t>, </a:t>
            </a:r>
            <a:r>
              <a:rPr lang="en-US" sz="2400" u="sng" dirty="0"/>
              <a:t>Norway</a:t>
            </a:r>
            <a:r>
              <a:rPr lang="en-US" sz="2400" dirty="0"/>
              <a:t>)</a:t>
            </a:r>
          </a:p>
          <a:p>
            <a:pPr marL="457200" indent="-457200">
              <a:buFont typeface="+mj-lt"/>
              <a:buAutoNum type="arabicPeriod"/>
            </a:pPr>
            <a:r>
              <a:rPr lang="en-US" sz="2400" dirty="0"/>
              <a:t>The Inactive Royal Lines (See next page)</a:t>
            </a:r>
          </a:p>
          <a:p>
            <a:pPr marL="457200" lvl="1" indent="0">
              <a:buNone/>
            </a:pPr>
            <a:r>
              <a:rPr lang="en-US" dirty="0"/>
              <a:t>* Indicates active rule.</a:t>
            </a:r>
          </a:p>
        </p:txBody>
      </p:sp>
    </p:spTree>
    <p:extLst>
      <p:ext uri="{BB962C8B-B14F-4D97-AF65-F5344CB8AC3E}">
        <p14:creationId xmlns:p14="http://schemas.microsoft.com/office/powerpoint/2010/main" val="126899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9119" y="209006"/>
            <a:ext cx="10353761" cy="658483"/>
          </a:xfrm>
        </p:spPr>
        <p:txBody>
          <a:bodyPr/>
          <a:lstStyle/>
          <a:p>
            <a:r>
              <a:rPr lang="en-US" cap="none" dirty="0"/>
              <a:t>The Ten Royal Families of Europe</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293379" y="854014"/>
            <a:ext cx="11792309" cy="5794979"/>
          </a:xfrm>
        </p:spPr>
        <p:txBody>
          <a:bodyPr>
            <a:normAutofit fontScale="85000" lnSpcReduction="20000"/>
          </a:bodyPr>
          <a:lstStyle/>
          <a:p>
            <a:pPr marL="0" indent="0">
              <a:buNone/>
            </a:pPr>
            <a:r>
              <a:rPr lang="en-US" sz="2400" dirty="0"/>
              <a:t>The Inactive Royal Houses – Six Houses – Only Two Will Survive?</a:t>
            </a:r>
          </a:p>
          <a:p>
            <a:pPr marL="914400" lvl="1" indent="-457200">
              <a:buFont typeface="+mj-lt"/>
              <a:buAutoNum type="arabicPeriod"/>
            </a:pPr>
            <a:r>
              <a:rPr lang="en-US" sz="3100" dirty="0"/>
              <a:t>House of Hohenzollern (Bavaria-Prussia) The Last German Kaisers (kings) were from this house. (Wilhelm I, Wilhelm II)</a:t>
            </a:r>
          </a:p>
          <a:p>
            <a:pPr marL="914400" lvl="1" indent="-457200">
              <a:buFont typeface="+mj-lt"/>
              <a:buAutoNum type="arabicPeriod"/>
            </a:pPr>
            <a:r>
              <a:rPr lang="en-US" sz="3100" dirty="0"/>
              <a:t>House of Hapsburg (Austria)</a:t>
            </a:r>
          </a:p>
          <a:p>
            <a:pPr marL="914400" lvl="1" indent="-457200">
              <a:buFont typeface="+mj-lt"/>
              <a:buAutoNum type="arabicPeriod"/>
            </a:pPr>
            <a:r>
              <a:rPr lang="en-US" sz="3100" dirty="0"/>
              <a:t>House of Bourbon/Bonaparte (France, Corsica, Florence)</a:t>
            </a:r>
          </a:p>
          <a:p>
            <a:pPr marL="914400" lvl="1" indent="-457200">
              <a:buFont typeface="+mj-lt"/>
              <a:buAutoNum type="arabicPeriod"/>
            </a:pPr>
            <a:r>
              <a:rPr lang="en-US" sz="3100" dirty="0"/>
              <a:t>House of Cronenberg (Germany-Austria)</a:t>
            </a:r>
          </a:p>
          <a:p>
            <a:pPr lvl="2"/>
            <a:r>
              <a:rPr lang="en-US" sz="2600" dirty="0"/>
              <a:t>Two of the Princes and the king in the TV Show </a:t>
            </a:r>
            <a:r>
              <a:rPr lang="en-US" sz="2600" i="1" dirty="0"/>
              <a:t>Grimm</a:t>
            </a:r>
            <a:r>
              <a:rPr lang="en-US" sz="2600" dirty="0"/>
              <a:t> were </a:t>
            </a:r>
            <a:r>
              <a:rPr lang="en-US" sz="2600" dirty="0" err="1"/>
              <a:t>Cronenbergs</a:t>
            </a:r>
            <a:r>
              <a:rPr lang="en-US" sz="2600" dirty="0"/>
              <a:t> though they spelled it </a:t>
            </a:r>
            <a:r>
              <a:rPr lang="en-US" sz="2600" dirty="0" err="1"/>
              <a:t>Kronenberg</a:t>
            </a:r>
            <a:r>
              <a:rPr lang="en-US" sz="2600" dirty="0"/>
              <a:t>. There was one prince that was either a Windsor or a Hanover. (British Accent)</a:t>
            </a:r>
          </a:p>
          <a:p>
            <a:pPr marL="914400" lvl="1" indent="-457200">
              <a:buFont typeface="+mj-lt"/>
              <a:buAutoNum type="arabicPeriod"/>
            </a:pPr>
            <a:r>
              <a:rPr lang="en-US" sz="3100" dirty="0"/>
              <a:t>House of Wittelsbach (Northern Germany)</a:t>
            </a:r>
          </a:p>
          <a:p>
            <a:pPr lvl="2"/>
            <a:r>
              <a:rPr lang="en-US" sz="2000" dirty="0"/>
              <a:t>Other Royal Families of Note:</a:t>
            </a:r>
          </a:p>
          <a:p>
            <a:pPr lvl="3"/>
            <a:r>
              <a:rPr lang="en-US" sz="1800" dirty="0"/>
              <a:t>The House of Hanover (once ruled Great Britain, now extinct)</a:t>
            </a:r>
          </a:p>
          <a:p>
            <a:pPr lvl="3"/>
            <a:r>
              <a:rPr lang="en-US" sz="1800" dirty="0"/>
              <a:t>House of Nassau (now extinct)</a:t>
            </a:r>
          </a:p>
          <a:p>
            <a:pPr lvl="3"/>
            <a:r>
              <a:rPr lang="en-US" sz="1800" dirty="0"/>
              <a:t>House of Luxembourg (new extinct)</a:t>
            </a:r>
          </a:p>
          <a:p>
            <a:endParaRPr lang="en-US" sz="2400" dirty="0"/>
          </a:p>
        </p:txBody>
      </p:sp>
    </p:spTree>
    <p:extLst>
      <p:ext uri="{BB962C8B-B14F-4D97-AF65-F5344CB8AC3E}">
        <p14:creationId xmlns:p14="http://schemas.microsoft.com/office/powerpoint/2010/main" val="543037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413D2A-14C2-32FB-2B93-7D0CB2F4E3EA}"/>
              </a:ext>
            </a:extLst>
          </p:cNvPr>
          <p:cNvPicPr>
            <a:picLocks noChangeAspect="1"/>
          </p:cNvPicPr>
          <p:nvPr/>
        </p:nvPicPr>
        <p:blipFill rotWithShape="1">
          <a:blip r:embed="rId3">
            <a:alphaModFix amt="35000"/>
          </a:blip>
          <a:srcRect b="25022"/>
          <a:stretch/>
        </p:blipFill>
        <p:spPr>
          <a:xfrm>
            <a:off x="20" y="2030"/>
            <a:ext cx="12191980" cy="6855970"/>
          </a:xfrm>
          <a:prstGeom prst="rect">
            <a:avLst/>
          </a:prstGeom>
        </p:spPr>
      </p:pic>
      <p:sp>
        <p:nvSpPr>
          <p:cNvPr id="29" name="Rectangle 2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26473"/>
          </a:xfrm>
        </p:spPr>
        <p:txBody>
          <a:bodyPr>
            <a:normAutofit fontScale="90000"/>
          </a:bodyPr>
          <a:lstStyle/>
          <a:p>
            <a:r>
              <a:rPr lang="en-US" cap="none" dirty="0"/>
              <a:t>The Bankers’ Results of World War II</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412686" y="1297182"/>
            <a:ext cx="11355977" cy="4655127"/>
          </a:xfrm>
        </p:spPr>
        <p:txBody>
          <a:bodyPr>
            <a:normAutofit fontScale="92500" lnSpcReduction="20000"/>
          </a:bodyPr>
          <a:lstStyle/>
          <a:p>
            <a:r>
              <a:rPr lang="en-US" sz="2800" spc="-50" dirty="0"/>
              <a:t>World War II was the first time a U.S. Bank was caught financing an enemy. The Union Banking Corporation founded by Prescott Bush. However, the bank was owned by Bank </a:t>
            </a:r>
            <a:r>
              <a:rPr lang="en-US" sz="2800" spc="-50" dirty="0" err="1"/>
              <a:t>voor</a:t>
            </a:r>
            <a:r>
              <a:rPr lang="en-US" sz="2800" spc="-50" dirty="0"/>
              <a:t> Handel </a:t>
            </a:r>
            <a:r>
              <a:rPr lang="en-US" sz="2800" spc="-50" dirty="0" err="1"/>
              <a:t>en</a:t>
            </a:r>
            <a:r>
              <a:rPr lang="en-US" sz="2800" spc="-50" dirty="0"/>
              <a:t> </a:t>
            </a:r>
            <a:r>
              <a:rPr lang="en-US" sz="2800" spc="-50" dirty="0" err="1"/>
              <a:t>Scheepvaart</a:t>
            </a:r>
            <a:r>
              <a:rPr lang="en-US" sz="2800" spc="-50" dirty="0"/>
              <a:t>, N.V., a banking concern from The Netherlands.</a:t>
            </a:r>
          </a:p>
          <a:p>
            <a:pPr lvl="1"/>
            <a:r>
              <a:rPr lang="en-US" sz="2400" spc="-50" dirty="0"/>
              <a:t>This bank had significant connections to the United Steel Works in Nazi Germany.  United Steel Works was owned by the Thyssen Brothers.</a:t>
            </a:r>
          </a:p>
          <a:p>
            <a:pPr lvl="1"/>
            <a:r>
              <a:rPr lang="en-US" sz="2400" spc="-50" dirty="0"/>
              <a:t>In the 1990s, United Steel Works merged with Krupp Steel to form the largest steel company in the world. The new company is called ThyssenKrupp AG. They are a huge conglomerate. The truck pictured in the background was photographed in Trinidad, Colorado in 2022.</a:t>
            </a:r>
          </a:p>
          <a:p>
            <a:pPr lvl="1"/>
            <a:r>
              <a:rPr lang="en-US" sz="2400" spc="-50" dirty="0"/>
              <a:t>Apparently, they were there to repair an elevator in the City of Trinidad, Colorado Administrative Offices.</a:t>
            </a:r>
          </a:p>
        </p:txBody>
      </p:sp>
    </p:spTree>
    <p:extLst>
      <p:ext uri="{BB962C8B-B14F-4D97-AF65-F5344CB8AC3E}">
        <p14:creationId xmlns:p14="http://schemas.microsoft.com/office/powerpoint/2010/main" val="1715153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4927472" y="609600"/>
            <a:ext cx="6340084" cy="1326321"/>
          </a:xfrm>
        </p:spPr>
        <p:txBody>
          <a:bodyPr>
            <a:normAutofit/>
          </a:bodyPr>
          <a:lstStyle/>
          <a:p>
            <a:r>
              <a:rPr lang="en-US" cap="none" dirty="0"/>
              <a:t>The Bankers’ Results of World War II</a:t>
            </a:r>
          </a:p>
        </p:txBody>
      </p:sp>
      <p:sp>
        <p:nvSpPr>
          <p:cNvPr id="34" name="Rectangle 33">
            <a:extLst>
              <a:ext uri="{FF2B5EF4-FFF2-40B4-BE49-F238E27FC236}">
                <a16:creationId xmlns:a16="http://schemas.microsoft.com/office/drawing/2014/main" id="{9D374119-2129-4781-ACAB-9C3618BD4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3743325"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6" name="Picture 5" descr="A person in a suit and tie&#10;&#10;Description automatically generated with medium confidence">
            <a:extLst>
              <a:ext uri="{FF2B5EF4-FFF2-40B4-BE49-F238E27FC236}">
                <a16:creationId xmlns:a16="http://schemas.microsoft.com/office/drawing/2014/main" id="{AF76537E-FF06-EA09-28EA-2668232C52D7}"/>
              </a:ext>
            </a:extLst>
          </p:cNvPr>
          <p:cNvPicPr>
            <a:picLocks noChangeAspect="1"/>
          </p:cNvPicPr>
          <p:nvPr/>
        </p:nvPicPr>
        <p:blipFill rotWithShape="1">
          <a:blip r:embed="rId3"/>
          <a:srcRect l="8798" r="1170" b="3"/>
          <a:stretch/>
        </p:blipFill>
        <p:spPr>
          <a:xfrm>
            <a:off x="1141857" y="1114868"/>
            <a:ext cx="2964561" cy="4628265"/>
          </a:xfrm>
          <a:prstGeom prst="rect">
            <a:avLst/>
          </a:prstGeom>
        </p:spPr>
      </p:pic>
      <p:sp>
        <p:nvSpPr>
          <p:cNvPr id="36" name="Rectangle 35">
            <a:extLst>
              <a:ext uri="{FF2B5EF4-FFF2-40B4-BE49-F238E27FC236}">
                <a16:creationId xmlns:a16="http://schemas.microsoft.com/office/drawing/2014/main" id="{CD49B4B0-3C14-40B1-82E0-072A4678F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340" y="804806"/>
            <a:ext cx="3625595" cy="5248389"/>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4927471" y="2096064"/>
            <a:ext cx="6340085" cy="3695136"/>
          </a:xfrm>
        </p:spPr>
        <p:txBody>
          <a:bodyPr>
            <a:normAutofit/>
          </a:bodyPr>
          <a:lstStyle/>
          <a:p>
            <a:r>
              <a:rPr lang="en-US" spc="-50" dirty="0"/>
              <a:t>Without this convention, Escher Wyss, A.G. would have never survived the War.  This company was managed and controlled by Klaus Schwab and his father. They developed turbines that created “heavy water” for the Nazis nuclear program. The company survived until 1969 when it was bought by Sulzer, A.G. When Sulzer bought Escher Wyss, Dr. Schwab still sat on the Board of Directors for a number of years.</a:t>
            </a:r>
          </a:p>
        </p:txBody>
      </p:sp>
    </p:spTree>
    <p:extLst>
      <p:ext uri="{BB962C8B-B14F-4D97-AF65-F5344CB8AC3E}">
        <p14:creationId xmlns:p14="http://schemas.microsoft.com/office/powerpoint/2010/main" val="355242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4927472" y="609600"/>
            <a:ext cx="6340084" cy="1326321"/>
          </a:xfrm>
        </p:spPr>
        <p:txBody>
          <a:bodyPr>
            <a:normAutofit/>
          </a:bodyPr>
          <a:lstStyle/>
          <a:p>
            <a:r>
              <a:rPr lang="en-US" cap="none" dirty="0"/>
              <a:t>The Bankers’ Results of World War II</a:t>
            </a:r>
          </a:p>
        </p:txBody>
      </p:sp>
      <p:sp>
        <p:nvSpPr>
          <p:cNvPr id="34" name="Rectangle 33">
            <a:extLst>
              <a:ext uri="{FF2B5EF4-FFF2-40B4-BE49-F238E27FC236}">
                <a16:creationId xmlns:a16="http://schemas.microsoft.com/office/drawing/2014/main" id="{9D374119-2129-4781-ACAB-9C3618BD4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3743325"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6" name="Rectangle 35">
            <a:extLst>
              <a:ext uri="{FF2B5EF4-FFF2-40B4-BE49-F238E27FC236}">
                <a16:creationId xmlns:a16="http://schemas.microsoft.com/office/drawing/2014/main" id="{CD49B4B0-3C14-40B1-82E0-072A4678F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340" y="804806"/>
            <a:ext cx="3625595" cy="5248389"/>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4927471" y="2096064"/>
            <a:ext cx="6340085" cy="3695136"/>
          </a:xfrm>
        </p:spPr>
        <p:txBody>
          <a:bodyPr>
            <a:normAutofit/>
          </a:bodyPr>
          <a:lstStyle/>
          <a:p>
            <a:r>
              <a:rPr lang="en-US" spc="-50" dirty="0"/>
              <a:t>Without this convention, Escher Wyss, A.G. would have never survived the War.  </a:t>
            </a:r>
          </a:p>
          <a:p>
            <a:pPr lvl="1"/>
            <a:r>
              <a:rPr lang="en-US" spc="-50" dirty="0"/>
              <a:t>This company was managed and controlled by Klaus Schwab and his father. </a:t>
            </a:r>
          </a:p>
          <a:p>
            <a:pPr lvl="1"/>
            <a:r>
              <a:rPr lang="en-US" spc="-50" dirty="0"/>
              <a:t>They developed turbines that created “heavy water” for the Nazis nuclear program. </a:t>
            </a:r>
          </a:p>
          <a:p>
            <a:pPr lvl="1"/>
            <a:r>
              <a:rPr lang="en-US" spc="-50" dirty="0"/>
              <a:t>The company survived until 1969 when Dr. Schwab sold it to Sulzer, A.G. , a now very large conglomerate with locations all over the world.</a:t>
            </a:r>
          </a:p>
        </p:txBody>
      </p:sp>
      <p:pic>
        <p:nvPicPr>
          <p:cNvPr id="7" name="Picture 6">
            <a:extLst>
              <a:ext uri="{FF2B5EF4-FFF2-40B4-BE49-F238E27FC236}">
                <a16:creationId xmlns:a16="http://schemas.microsoft.com/office/drawing/2014/main" id="{BFF3E3AA-A817-E96E-8032-4A1012FD07D2}"/>
              </a:ext>
            </a:extLst>
          </p:cNvPr>
          <p:cNvPicPr>
            <a:picLocks noChangeAspect="1"/>
          </p:cNvPicPr>
          <p:nvPr/>
        </p:nvPicPr>
        <p:blipFill>
          <a:blip r:embed="rId3"/>
          <a:stretch>
            <a:fillRect/>
          </a:stretch>
        </p:blipFill>
        <p:spPr>
          <a:xfrm>
            <a:off x="1052512" y="923780"/>
            <a:ext cx="3143250" cy="4714875"/>
          </a:xfrm>
          <a:prstGeom prst="rect">
            <a:avLst/>
          </a:prstGeom>
        </p:spPr>
      </p:pic>
    </p:spTree>
    <p:extLst>
      <p:ext uri="{BB962C8B-B14F-4D97-AF65-F5344CB8AC3E}">
        <p14:creationId xmlns:p14="http://schemas.microsoft.com/office/powerpoint/2010/main" val="3583924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26473"/>
          </a:xfrm>
        </p:spPr>
        <p:txBody>
          <a:bodyPr>
            <a:normAutofit fontScale="90000"/>
          </a:bodyPr>
          <a:lstStyle/>
          <a:p>
            <a:r>
              <a:rPr lang="en-US" cap="none" dirty="0"/>
              <a:t>The Bankers’ Results After World War II</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913795" y="1136073"/>
            <a:ext cx="10353762" cy="4655127"/>
          </a:xfrm>
        </p:spPr>
        <p:txBody>
          <a:bodyPr>
            <a:normAutofit/>
          </a:bodyPr>
          <a:lstStyle/>
          <a:p>
            <a:r>
              <a:rPr lang="en-US" sz="2800" spc="-50" dirty="0"/>
              <a:t>While most European countries were saddled with debts from the War, the United States was convinced, due to the Communist threat, to rebuild Europe via the Marshall Plan.</a:t>
            </a:r>
          </a:p>
          <a:p>
            <a:pPr lvl="1"/>
            <a:r>
              <a:rPr lang="en-US" sz="2600" spc="-50" dirty="0"/>
              <a:t>This gave the United States a reason to occupy West Germany until 1991 when the Berlin Wall was taken down.</a:t>
            </a:r>
          </a:p>
          <a:p>
            <a:pPr lvl="1"/>
            <a:r>
              <a:rPr lang="en-US" sz="2600" spc="-50" dirty="0"/>
              <a:t>Afterward, when Germany was reunited, the U.S. and Germany wrote a new agreement allowing the Luftwaffe (German Air Force) to have bases in the United States while the United States maintains Army and Air Force Bases in Germany.</a:t>
            </a:r>
          </a:p>
        </p:txBody>
      </p:sp>
    </p:spTree>
    <p:extLst>
      <p:ext uri="{BB962C8B-B14F-4D97-AF65-F5344CB8AC3E}">
        <p14:creationId xmlns:p14="http://schemas.microsoft.com/office/powerpoint/2010/main" val="335375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26473"/>
          </a:xfrm>
        </p:spPr>
        <p:txBody>
          <a:bodyPr>
            <a:normAutofit fontScale="90000"/>
          </a:bodyPr>
          <a:lstStyle/>
          <a:p>
            <a:r>
              <a:rPr lang="en-US" cap="none" dirty="0"/>
              <a:t>The Royal Families After World War II</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913795" y="1136073"/>
            <a:ext cx="10353762" cy="4655127"/>
          </a:xfrm>
        </p:spPr>
        <p:txBody>
          <a:bodyPr>
            <a:normAutofit fontScale="85000" lnSpcReduction="20000"/>
          </a:bodyPr>
          <a:lstStyle/>
          <a:p>
            <a:r>
              <a:rPr lang="en-US" sz="3200" spc="-50" dirty="0">
                <a:effectLst/>
              </a:rPr>
              <a:t>After the War, the sun finally set over the British Empire after three centuries. </a:t>
            </a:r>
          </a:p>
          <a:p>
            <a:pPr lvl="1"/>
            <a:r>
              <a:rPr lang="en-US" sz="2800" spc="-50" dirty="0">
                <a:effectLst/>
              </a:rPr>
              <a:t>Singapore was given its independence.</a:t>
            </a:r>
          </a:p>
          <a:p>
            <a:pPr lvl="1"/>
            <a:r>
              <a:rPr lang="en-US" sz="2800" spc="-50" dirty="0">
                <a:effectLst/>
              </a:rPr>
              <a:t>Their Middle Eastern holdings were given their independence.</a:t>
            </a:r>
          </a:p>
          <a:p>
            <a:pPr lvl="1"/>
            <a:r>
              <a:rPr lang="en-US" sz="2800" spc="-50" dirty="0">
                <a:effectLst/>
              </a:rPr>
              <a:t>India was given its independence… only to break up into India and Pakistan. They have been in a state of Cold War since.</a:t>
            </a:r>
          </a:p>
          <a:p>
            <a:pPr lvl="1"/>
            <a:r>
              <a:rPr lang="en-US" sz="2800" spc="-50" dirty="0">
                <a:effectLst/>
              </a:rPr>
              <a:t>Many of their African holdings also obtained their freedom.</a:t>
            </a:r>
          </a:p>
          <a:p>
            <a:pPr lvl="1"/>
            <a:r>
              <a:rPr lang="en-US" sz="2800" spc="-50" dirty="0">
                <a:effectLst/>
              </a:rPr>
              <a:t>Great Britain did continue to produce and refine petroleum in their former colonies. They also engaged in other business activities. The Bank of England still controls most of these countries… though BRICS is changing that.</a:t>
            </a:r>
          </a:p>
        </p:txBody>
      </p:sp>
    </p:spTree>
    <p:extLst>
      <p:ext uri="{BB962C8B-B14F-4D97-AF65-F5344CB8AC3E}">
        <p14:creationId xmlns:p14="http://schemas.microsoft.com/office/powerpoint/2010/main" val="3099846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26473"/>
          </a:xfrm>
        </p:spPr>
        <p:txBody>
          <a:bodyPr>
            <a:normAutofit fontScale="90000"/>
          </a:bodyPr>
          <a:lstStyle/>
          <a:p>
            <a:r>
              <a:rPr lang="en-US" cap="none" dirty="0"/>
              <a:t>The Royal Families After World War II</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483079" y="1136073"/>
            <a:ext cx="11128076" cy="4655127"/>
          </a:xfrm>
        </p:spPr>
        <p:txBody>
          <a:bodyPr>
            <a:normAutofit fontScale="92500" lnSpcReduction="10000"/>
          </a:bodyPr>
          <a:lstStyle/>
          <a:p>
            <a:r>
              <a:rPr lang="en-US" sz="3200" spc="-50" dirty="0">
                <a:effectLst/>
              </a:rPr>
              <a:t>After the War, the British Empire suffered economically as they tried to rebuild from the War.</a:t>
            </a:r>
          </a:p>
          <a:p>
            <a:pPr lvl="1"/>
            <a:r>
              <a:rPr lang="en-US" sz="2800" spc="-60" dirty="0">
                <a:effectLst/>
              </a:rPr>
              <a:t>Even though the Royal Families lost much influence, they still have their business holdings in trusts holding substantial shares in Royal Dutch Shell and British Petroleum. They have other investments as well.</a:t>
            </a:r>
          </a:p>
          <a:p>
            <a:pPr lvl="1"/>
            <a:r>
              <a:rPr lang="en-US" sz="2800" spc="-50" dirty="0">
                <a:effectLst/>
              </a:rPr>
              <a:t>The British economy tends to follow the United States economy. </a:t>
            </a:r>
          </a:p>
          <a:p>
            <a:pPr lvl="1"/>
            <a:r>
              <a:rPr lang="en-US" sz="2800" spc="-50" dirty="0">
                <a:effectLst/>
              </a:rPr>
              <a:t>The British Pound lost its power to be the medium of exchange. </a:t>
            </a:r>
          </a:p>
          <a:p>
            <a:pPr lvl="1"/>
            <a:r>
              <a:rPr lang="en-US" sz="2800" spc="-50" dirty="0">
                <a:effectLst/>
              </a:rPr>
              <a:t>The 1944 Bretton Woods Agreement gave the U.S. Dollar the role of Primary World Currency.</a:t>
            </a:r>
          </a:p>
        </p:txBody>
      </p:sp>
    </p:spTree>
    <p:extLst>
      <p:ext uri="{BB962C8B-B14F-4D97-AF65-F5344CB8AC3E}">
        <p14:creationId xmlns:p14="http://schemas.microsoft.com/office/powerpoint/2010/main" val="3698008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26473"/>
          </a:xfrm>
        </p:spPr>
        <p:txBody>
          <a:bodyPr>
            <a:normAutofit fontScale="90000"/>
          </a:bodyPr>
          <a:lstStyle/>
          <a:p>
            <a:r>
              <a:rPr lang="en-US" cap="none" dirty="0"/>
              <a:t>Banking in the United States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483079" y="1136073"/>
            <a:ext cx="11128076" cy="4655127"/>
          </a:xfrm>
        </p:spPr>
        <p:txBody>
          <a:bodyPr>
            <a:normAutofit fontScale="92500" lnSpcReduction="10000"/>
          </a:bodyPr>
          <a:lstStyle/>
          <a:p>
            <a:r>
              <a:rPr lang="en-US" sz="2800" spc="-50" dirty="0">
                <a:effectLst/>
              </a:rPr>
              <a:t>The biggest obstacle for the Rockefeller Family in controlling the banking system of the USA was the lack of Interstate Banking.</a:t>
            </a:r>
          </a:p>
          <a:p>
            <a:pPr lvl="1"/>
            <a:r>
              <a:rPr lang="en-US" sz="2600" spc="-50" dirty="0">
                <a:effectLst/>
              </a:rPr>
              <a:t>The National Bank Act of 1863 forbid interstate banking. That Act was reinforced by the McFadden Act of 1927.</a:t>
            </a:r>
          </a:p>
          <a:p>
            <a:pPr lvl="2"/>
            <a:r>
              <a:rPr lang="en-US" sz="2400" i="1" spc="-50" dirty="0">
                <a:effectLst/>
              </a:rPr>
              <a:t>e.g.</a:t>
            </a:r>
            <a:r>
              <a:rPr lang="en-US" sz="2400" spc="-50" dirty="0">
                <a:effectLst/>
              </a:rPr>
              <a:t>, A Bank in New York could not own a bank in New Jersey.</a:t>
            </a:r>
          </a:p>
          <a:p>
            <a:pPr lvl="1"/>
            <a:r>
              <a:rPr lang="en-US" sz="2600" spc="-50" dirty="0">
                <a:effectLst/>
              </a:rPr>
              <a:t>The Federal Reserve controlled Nationally-Chartered Banks. </a:t>
            </a:r>
          </a:p>
          <a:p>
            <a:pPr lvl="1"/>
            <a:r>
              <a:rPr lang="en-US" sz="2600" spc="-50" dirty="0">
                <a:effectLst/>
              </a:rPr>
              <a:t>Individual state-chartered banks were controlled by the state chartering the bank. </a:t>
            </a:r>
          </a:p>
          <a:p>
            <a:pPr lvl="2"/>
            <a:r>
              <a:rPr lang="en-US" sz="2400" spc="-50" dirty="0">
                <a:effectLst/>
              </a:rPr>
              <a:t>The state banks could opt to buy shares in the Federal Reserve, but none of them ever did.  Most state banks did not want anything to do with the Federal Reserve.</a:t>
            </a:r>
          </a:p>
        </p:txBody>
      </p:sp>
    </p:spTree>
    <p:extLst>
      <p:ext uri="{BB962C8B-B14F-4D97-AF65-F5344CB8AC3E}">
        <p14:creationId xmlns:p14="http://schemas.microsoft.com/office/powerpoint/2010/main" val="2849918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5171C-CAC4-564F-B666-233D095845EA}"/>
              </a:ext>
            </a:extLst>
          </p:cNvPr>
          <p:cNvSpPr>
            <a:spLocks noGrp="1"/>
          </p:cNvSpPr>
          <p:nvPr>
            <p:ph type="title"/>
          </p:nvPr>
        </p:nvSpPr>
        <p:spPr>
          <a:xfrm>
            <a:off x="550862" y="549274"/>
            <a:ext cx="11091600" cy="1387101"/>
          </a:xfrm>
        </p:spPr>
        <p:txBody>
          <a:bodyPr anchor="ctr"/>
          <a:lstStyle/>
          <a:p>
            <a:pPr algn="ctr"/>
            <a:r>
              <a:rPr lang="en-US" sz="6000" cap="none" dirty="0"/>
              <a:t>Fair Use Notice</a:t>
            </a:r>
          </a:p>
        </p:txBody>
      </p:sp>
      <p:sp>
        <p:nvSpPr>
          <p:cNvPr id="3" name="Content Placeholder 2">
            <a:extLst>
              <a:ext uri="{FF2B5EF4-FFF2-40B4-BE49-F238E27FC236}">
                <a16:creationId xmlns:a16="http://schemas.microsoft.com/office/drawing/2014/main" id="{43EA8868-E3E2-46CB-5B57-4BC3E7C60E37}"/>
              </a:ext>
            </a:extLst>
          </p:cNvPr>
          <p:cNvSpPr>
            <a:spLocks noGrp="1"/>
          </p:cNvSpPr>
          <p:nvPr>
            <p:ph idx="1"/>
          </p:nvPr>
        </p:nvSpPr>
        <p:spPr>
          <a:xfrm>
            <a:off x="698740" y="2096064"/>
            <a:ext cx="10568817" cy="3695136"/>
          </a:xfrm>
        </p:spPr>
        <p:txBody>
          <a:bodyPr>
            <a:normAutofit/>
          </a:bodyPr>
          <a:lstStyle/>
          <a:p>
            <a:r>
              <a:rPr lang="en-US" sz="2400" dirty="0"/>
              <a:t>The images and videos used in this presentation belong to their respective copyright holders.</a:t>
            </a:r>
          </a:p>
          <a:p>
            <a:r>
              <a:rPr lang="en-US" sz="2400" dirty="0"/>
              <a:t>These images and videos used in this presentation are used for education, criticism, comment, teaching, and research constituting a Fair Use Exemption under §107 of the United States Copyright Act of 1976. </a:t>
            </a:r>
          </a:p>
          <a:p>
            <a:r>
              <a:rPr lang="en-US" sz="2400" dirty="0"/>
              <a:t>“Fair Use” is defined as a use permitted by copyright statute that might otherwise be considered infringement. </a:t>
            </a:r>
          </a:p>
        </p:txBody>
      </p:sp>
    </p:spTree>
    <p:extLst>
      <p:ext uri="{BB962C8B-B14F-4D97-AF65-F5344CB8AC3E}">
        <p14:creationId xmlns:p14="http://schemas.microsoft.com/office/powerpoint/2010/main" val="202853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26473"/>
          </a:xfrm>
        </p:spPr>
        <p:txBody>
          <a:bodyPr>
            <a:normAutofit fontScale="90000"/>
          </a:bodyPr>
          <a:lstStyle/>
          <a:p>
            <a:r>
              <a:rPr lang="en-US" cap="none" dirty="0"/>
              <a:t>Correspondent Banking in the United States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483079" y="1136073"/>
            <a:ext cx="11222966" cy="4655127"/>
          </a:xfrm>
        </p:spPr>
        <p:txBody>
          <a:bodyPr>
            <a:normAutofit/>
          </a:bodyPr>
          <a:lstStyle/>
          <a:p>
            <a:r>
              <a:rPr lang="en-US" sz="2800" spc="-50" dirty="0">
                <a:effectLst/>
              </a:rPr>
              <a:t>If a state-chartered bank needed funding for a particular loan, they would draw up a “loan package” and take it to their “Correspondent Bank,” a larger bank in a nearby city.</a:t>
            </a:r>
          </a:p>
          <a:p>
            <a:pPr lvl="1"/>
            <a:r>
              <a:rPr lang="en-US" sz="2600" spc="-50" dirty="0">
                <a:effectLst/>
              </a:rPr>
              <a:t>The Correspondent Bank would review the loan and either reject it, finance it themselves (happened about 50% of the time) or farm the offer out to other larger banks in the region.</a:t>
            </a:r>
          </a:p>
          <a:p>
            <a:pPr lvl="1"/>
            <a:r>
              <a:rPr lang="en-US" sz="2600" spc="-50" dirty="0">
                <a:effectLst/>
              </a:rPr>
              <a:t>Banking was decentralized, as the management and Board of Directors of the local bank made the decisions.</a:t>
            </a:r>
          </a:p>
          <a:p>
            <a:pPr lvl="1"/>
            <a:r>
              <a:rPr lang="en-US" sz="2600" spc="-50" dirty="0">
                <a:effectLst/>
              </a:rPr>
              <a:t>Correspondent banks often offered other services as well.</a:t>
            </a:r>
          </a:p>
        </p:txBody>
      </p:sp>
    </p:spTree>
    <p:extLst>
      <p:ext uri="{BB962C8B-B14F-4D97-AF65-F5344CB8AC3E}">
        <p14:creationId xmlns:p14="http://schemas.microsoft.com/office/powerpoint/2010/main" val="2062678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26473"/>
          </a:xfrm>
        </p:spPr>
        <p:txBody>
          <a:bodyPr>
            <a:normAutofit fontScale="90000"/>
          </a:bodyPr>
          <a:lstStyle/>
          <a:p>
            <a:r>
              <a:rPr lang="en-US" cap="none" dirty="0"/>
              <a:t>Correspondent Banks in the United States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483079" y="1136073"/>
            <a:ext cx="11222966" cy="4655127"/>
          </a:xfrm>
        </p:spPr>
        <p:txBody>
          <a:bodyPr>
            <a:normAutofit/>
          </a:bodyPr>
          <a:lstStyle/>
          <a:p>
            <a:r>
              <a:rPr lang="en-US" sz="3200" spc="-50" dirty="0">
                <a:effectLst/>
              </a:rPr>
              <a:t>Correspondent Banks offer services to smaller banks:</a:t>
            </a:r>
          </a:p>
          <a:p>
            <a:pPr lvl="1"/>
            <a:r>
              <a:rPr lang="en-US" sz="3200" spc="-50" dirty="0">
                <a:effectLst/>
              </a:rPr>
              <a:t>Foreign Exchange Transfers</a:t>
            </a:r>
          </a:p>
          <a:p>
            <a:pPr lvl="1"/>
            <a:r>
              <a:rPr lang="en-US" sz="3200" spc="-50" dirty="0">
                <a:effectLst/>
              </a:rPr>
              <a:t>Wire Transfers</a:t>
            </a:r>
          </a:p>
          <a:p>
            <a:pPr lvl="1"/>
            <a:r>
              <a:rPr lang="en-US" sz="3200" spc="-50" dirty="0">
                <a:effectLst/>
              </a:rPr>
              <a:t>Additional Financial Analysis on Loans</a:t>
            </a:r>
          </a:p>
          <a:p>
            <a:pPr lvl="1"/>
            <a:r>
              <a:rPr lang="en-US" sz="3200" spc="-50" dirty="0">
                <a:effectLst/>
              </a:rPr>
              <a:t>Brokerage Services through an affiliated Investment Bank</a:t>
            </a:r>
          </a:p>
          <a:p>
            <a:pPr marL="457200" lvl="1" indent="0">
              <a:buNone/>
            </a:pPr>
            <a:endParaRPr lang="en-US" sz="2400" spc="-50" dirty="0">
              <a:effectLst/>
            </a:endParaRPr>
          </a:p>
        </p:txBody>
      </p:sp>
    </p:spTree>
    <p:extLst>
      <p:ext uri="{BB962C8B-B14F-4D97-AF65-F5344CB8AC3E}">
        <p14:creationId xmlns:p14="http://schemas.microsoft.com/office/powerpoint/2010/main" val="544914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26473"/>
          </a:xfrm>
        </p:spPr>
        <p:txBody>
          <a:bodyPr>
            <a:normAutofit fontScale="90000"/>
          </a:bodyPr>
          <a:lstStyle/>
          <a:p>
            <a:r>
              <a:rPr lang="en-US" cap="none" dirty="0"/>
              <a:t>Correspondent Banking Relationships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483079" y="1136073"/>
            <a:ext cx="11222966" cy="5112327"/>
          </a:xfrm>
        </p:spPr>
        <p:txBody>
          <a:bodyPr>
            <a:normAutofit/>
          </a:bodyPr>
          <a:lstStyle/>
          <a:p>
            <a:r>
              <a:rPr lang="en-US" sz="2600" spc="-50" dirty="0">
                <a:effectLst/>
              </a:rPr>
              <a:t>Here is a chart of how the banking situation works:</a:t>
            </a:r>
          </a:p>
          <a:p>
            <a:pPr marL="0" indent="0" algn="ctr">
              <a:buNone/>
            </a:pPr>
            <a:r>
              <a:rPr lang="en-US" sz="2600" spc="-50" dirty="0">
                <a:effectLst/>
              </a:rPr>
              <a:t>Local Bank (State Bank in Iowa)</a:t>
            </a:r>
          </a:p>
          <a:p>
            <a:pPr marL="0" indent="0" algn="ctr">
              <a:buNone/>
            </a:pPr>
            <a:endParaRPr lang="en-US" sz="2600" spc="-50" dirty="0">
              <a:effectLst/>
            </a:endParaRPr>
          </a:p>
          <a:p>
            <a:pPr marL="0" indent="0" algn="ctr">
              <a:buNone/>
            </a:pPr>
            <a:r>
              <a:rPr lang="en-US" sz="2600" spc="-50" dirty="0">
                <a:effectLst/>
              </a:rPr>
              <a:t>Correspondent Bank (Merchants National Bank, Cedar Rapids, Iowa)</a:t>
            </a:r>
          </a:p>
          <a:p>
            <a:pPr marL="0" indent="0" algn="ctr">
              <a:buNone/>
            </a:pPr>
            <a:endParaRPr lang="en-US" sz="2600" spc="-50" dirty="0">
              <a:effectLst/>
            </a:endParaRPr>
          </a:p>
          <a:p>
            <a:pPr marL="0" indent="0" algn="ctr">
              <a:buNone/>
            </a:pPr>
            <a:r>
              <a:rPr lang="en-US" sz="2600" spc="-50" dirty="0">
                <a:effectLst/>
              </a:rPr>
              <a:t>Major Investing Banks     Major Investing Banks   Major Investing Banks</a:t>
            </a:r>
          </a:p>
          <a:p>
            <a:pPr marL="0" indent="0" algn="ctr">
              <a:buNone/>
            </a:pPr>
            <a:r>
              <a:rPr lang="en-US" sz="2600" spc="-50" dirty="0">
                <a:effectLst/>
              </a:rPr>
              <a:t>Norwest Bank     Bankers’ Trust Company     First National Bank-Omaha</a:t>
            </a:r>
          </a:p>
          <a:p>
            <a:pPr marL="0" indent="0">
              <a:buNone/>
            </a:pPr>
            <a:r>
              <a:rPr lang="en-US" sz="2600" spc="-50" dirty="0">
                <a:effectLst/>
              </a:rPr>
              <a:t>    Des Moines, Iowa        Des Moines, Iowa                   Omaha, Nebraska</a:t>
            </a:r>
          </a:p>
        </p:txBody>
      </p:sp>
      <p:cxnSp>
        <p:nvCxnSpPr>
          <p:cNvPr id="5" name="Straight Connector 4">
            <a:extLst>
              <a:ext uri="{FF2B5EF4-FFF2-40B4-BE49-F238E27FC236}">
                <a16:creationId xmlns:a16="http://schemas.microsoft.com/office/drawing/2014/main" id="{F755F488-727C-1683-1DF7-C0893A2A8144}"/>
              </a:ext>
            </a:extLst>
          </p:cNvPr>
          <p:cNvCxnSpPr/>
          <p:nvPr/>
        </p:nvCxnSpPr>
        <p:spPr>
          <a:xfrm>
            <a:off x="6096000" y="2216989"/>
            <a:ext cx="0" cy="822960"/>
          </a:xfrm>
          <a:prstGeom prst="line">
            <a:avLst/>
          </a:prstGeom>
          <a:ln w="3810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Connector 6">
            <a:extLst>
              <a:ext uri="{FF2B5EF4-FFF2-40B4-BE49-F238E27FC236}">
                <a16:creationId xmlns:a16="http://schemas.microsoft.com/office/drawing/2014/main" id="{6473DDF6-A547-3390-4D80-665354FA1451}"/>
              </a:ext>
            </a:extLst>
          </p:cNvPr>
          <p:cNvCxnSpPr/>
          <p:nvPr/>
        </p:nvCxnSpPr>
        <p:spPr>
          <a:xfrm flipH="1">
            <a:off x="2665562" y="3502325"/>
            <a:ext cx="3430438" cy="595222"/>
          </a:xfrm>
          <a:prstGeom prst="line">
            <a:avLst/>
          </a:prstGeom>
          <a:ln w="3810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C637AA3D-F1EB-CDF4-607D-EFD9DE61E543}"/>
              </a:ext>
            </a:extLst>
          </p:cNvPr>
          <p:cNvCxnSpPr/>
          <p:nvPr/>
        </p:nvCxnSpPr>
        <p:spPr>
          <a:xfrm>
            <a:off x="6096000" y="3519577"/>
            <a:ext cx="0" cy="664234"/>
          </a:xfrm>
          <a:prstGeom prst="line">
            <a:avLst/>
          </a:prstGeom>
          <a:ln w="3810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2C05A921-0D61-BE15-3CC8-BB1382374948}"/>
              </a:ext>
            </a:extLst>
          </p:cNvPr>
          <p:cNvCxnSpPr/>
          <p:nvPr/>
        </p:nvCxnSpPr>
        <p:spPr>
          <a:xfrm>
            <a:off x="6096000" y="3519577"/>
            <a:ext cx="3496574" cy="724619"/>
          </a:xfrm>
          <a:prstGeom prst="line">
            <a:avLst/>
          </a:prstGeom>
          <a:ln w="38100"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48031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26473"/>
          </a:xfrm>
        </p:spPr>
        <p:txBody>
          <a:bodyPr>
            <a:normAutofit fontScale="90000"/>
          </a:bodyPr>
          <a:lstStyle/>
          <a:p>
            <a:r>
              <a:rPr lang="en-US" cap="none" dirty="0"/>
              <a:t>Interstate Banking in the United States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483079" y="1136073"/>
            <a:ext cx="11222966" cy="4655127"/>
          </a:xfrm>
        </p:spPr>
        <p:txBody>
          <a:bodyPr>
            <a:normAutofit lnSpcReduction="10000"/>
          </a:bodyPr>
          <a:lstStyle/>
          <a:p>
            <a:r>
              <a:rPr lang="en-US" sz="2800" spc="-50" dirty="0">
                <a:effectLst/>
              </a:rPr>
              <a:t>The biggest obstacle for the Rockefeller Family in controlling the U.S. banking system of the USA was the lack of Interstate Banking.</a:t>
            </a:r>
          </a:p>
          <a:p>
            <a:pPr lvl="1"/>
            <a:r>
              <a:rPr lang="en-US" sz="2600" spc="-50" dirty="0">
                <a:effectLst/>
              </a:rPr>
              <a:t>This limitation started to be lifted with the Bank Holding Company Act of 1956 which allowed interstate banking if the states approved it.  The Douglass Amendment required “specific state legislative approval.”</a:t>
            </a:r>
          </a:p>
          <a:p>
            <a:pPr lvl="2"/>
            <a:r>
              <a:rPr lang="en-US" sz="2400" spc="-50" dirty="0">
                <a:effectLst/>
              </a:rPr>
              <a:t>Initially, no state followed through with an approval.</a:t>
            </a:r>
          </a:p>
          <a:p>
            <a:pPr lvl="2"/>
            <a:r>
              <a:rPr lang="en-US" sz="2400" spc="-50" dirty="0">
                <a:effectLst/>
              </a:rPr>
              <a:t>Iowa did pass a statute allowing an out-of-state holding company to own a bank in Iowa if there was an existing relationship prior to 1956. </a:t>
            </a:r>
          </a:p>
          <a:p>
            <a:pPr lvl="2"/>
            <a:r>
              <a:rPr lang="en-US" sz="2400" spc="-50" dirty="0">
                <a:effectLst/>
              </a:rPr>
              <a:t>Connecticut and Massachusetts created statutes in 1982 to allow regional holding companies to buy in-state banks.</a:t>
            </a:r>
          </a:p>
        </p:txBody>
      </p:sp>
    </p:spTree>
    <p:extLst>
      <p:ext uri="{BB962C8B-B14F-4D97-AF65-F5344CB8AC3E}">
        <p14:creationId xmlns:p14="http://schemas.microsoft.com/office/powerpoint/2010/main" val="993089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26473"/>
          </a:xfrm>
        </p:spPr>
        <p:txBody>
          <a:bodyPr>
            <a:normAutofit fontScale="90000"/>
          </a:bodyPr>
          <a:lstStyle/>
          <a:p>
            <a:r>
              <a:rPr lang="en-US" cap="none" dirty="0"/>
              <a:t>Interstate Banking in the United States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483079" y="1136073"/>
            <a:ext cx="11222966" cy="4655127"/>
          </a:xfrm>
        </p:spPr>
        <p:txBody>
          <a:bodyPr>
            <a:normAutofit lnSpcReduction="10000"/>
          </a:bodyPr>
          <a:lstStyle/>
          <a:p>
            <a:r>
              <a:rPr lang="en-US" sz="2800" spc="-50" dirty="0">
                <a:effectLst/>
              </a:rPr>
              <a:t>The biggest obstacle for the Rockefeller Family in controlling the U.S. banking system of the USA was the lack of Interstate Banking.</a:t>
            </a:r>
          </a:p>
          <a:p>
            <a:pPr lvl="1"/>
            <a:r>
              <a:rPr lang="en-US" sz="2600" spc="-50" dirty="0">
                <a:effectLst/>
              </a:rPr>
              <a:t>The Rockefellers lost out in 1985 when the Federal Reserve Board allowed three banking holding corporations to buy local banks in the New England area. Citibank, Union Trust Company, and Northeast Bancorp, Inc., opposed the acquisition. </a:t>
            </a:r>
          </a:p>
          <a:p>
            <a:pPr lvl="2"/>
            <a:r>
              <a:rPr lang="en-US" sz="2400" spc="-50" dirty="0">
                <a:effectLst/>
              </a:rPr>
              <a:t>Notice that Union Trust was owned by the Bush Family and Citibank was controlled by the Rockefeller Family.</a:t>
            </a:r>
          </a:p>
          <a:p>
            <a:pPr lvl="2"/>
            <a:r>
              <a:rPr lang="en-US" sz="2400" spc="-50" dirty="0">
                <a:effectLst/>
              </a:rPr>
              <a:t>They wanted to acquire these banks themselves but do so without having to go through a lot of “red tape” to do so.</a:t>
            </a:r>
          </a:p>
        </p:txBody>
      </p:sp>
    </p:spTree>
    <p:extLst>
      <p:ext uri="{BB962C8B-B14F-4D97-AF65-F5344CB8AC3E}">
        <p14:creationId xmlns:p14="http://schemas.microsoft.com/office/powerpoint/2010/main" val="3618529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26473"/>
          </a:xfrm>
        </p:spPr>
        <p:txBody>
          <a:bodyPr>
            <a:normAutofit fontScale="90000"/>
          </a:bodyPr>
          <a:lstStyle/>
          <a:p>
            <a:r>
              <a:rPr lang="en-US" cap="none" dirty="0"/>
              <a:t>Interstate Banking in the United States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261257" y="1136073"/>
            <a:ext cx="11444788" cy="5264727"/>
          </a:xfrm>
        </p:spPr>
        <p:txBody>
          <a:bodyPr>
            <a:normAutofit lnSpcReduction="10000"/>
          </a:bodyPr>
          <a:lstStyle/>
          <a:p>
            <a:r>
              <a:rPr lang="en-US" sz="2800" spc="-50" dirty="0">
                <a:effectLst/>
              </a:rPr>
              <a:t>The biggest obstacle for the Rockefeller Family in controlling the U.S. banking system of the USA was the lack of Interstate Banking.</a:t>
            </a:r>
          </a:p>
          <a:p>
            <a:pPr lvl="1"/>
            <a:r>
              <a:rPr lang="en-US" sz="2600" spc="-50" dirty="0">
                <a:effectLst/>
              </a:rPr>
              <a:t>The matter would eventually go before the U.S. Supreme Court in </a:t>
            </a:r>
            <a:r>
              <a:rPr lang="en-US" sz="2600" i="1" spc="-50" dirty="0">
                <a:effectLst/>
              </a:rPr>
              <a:t>Northeast Bancorp, Inc. v. Board of Governors, Federal Reserve System</a:t>
            </a:r>
            <a:r>
              <a:rPr lang="en-US" sz="2600" spc="-50" dirty="0">
                <a:effectLst/>
              </a:rPr>
              <a:t> (472 U.S. 159) (1985).</a:t>
            </a:r>
          </a:p>
          <a:p>
            <a:pPr lvl="2"/>
            <a:r>
              <a:rPr lang="en-US" sz="2400" spc="-50" dirty="0">
                <a:effectLst/>
              </a:rPr>
              <a:t>Chief Justice Rehnquist ruled that the Douglas Amendment allowed these banks to make the acquisitions they requested. He rejected all their other arguments as well.</a:t>
            </a:r>
          </a:p>
          <a:p>
            <a:pPr lvl="2"/>
            <a:r>
              <a:rPr lang="en-US" sz="2400" spc="-50" dirty="0">
                <a:effectLst/>
              </a:rPr>
              <a:t>Chief Justice Rehnquist was never a friend of the Rockefellers. Maybe that is one of many reasons why President Nixon nominated him to the court in the first place and why President Reagan renominated him as Chief Justice.</a:t>
            </a:r>
          </a:p>
        </p:txBody>
      </p:sp>
    </p:spTree>
    <p:extLst>
      <p:ext uri="{BB962C8B-B14F-4D97-AF65-F5344CB8AC3E}">
        <p14:creationId xmlns:p14="http://schemas.microsoft.com/office/powerpoint/2010/main" val="1121569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26473"/>
          </a:xfrm>
        </p:spPr>
        <p:txBody>
          <a:bodyPr>
            <a:normAutofit fontScale="90000"/>
          </a:bodyPr>
          <a:lstStyle/>
          <a:p>
            <a:r>
              <a:rPr lang="en-US" cap="none" dirty="0"/>
              <a:t>Interstate Banking in the United States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261257" y="1136073"/>
            <a:ext cx="11444788" cy="5264727"/>
          </a:xfrm>
        </p:spPr>
        <p:txBody>
          <a:bodyPr>
            <a:normAutofit/>
          </a:bodyPr>
          <a:lstStyle/>
          <a:p>
            <a:r>
              <a:rPr lang="en-US" sz="2800" spc="-50" dirty="0">
                <a:effectLst/>
              </a:rPr>
              <a:t>The biggest obstacle for the Rockefeller Family in controlling the U.S. banking system of the USA was the lack of Interstate Banking.</a:t>
            </a:r>
          </a:p>
          <a:p>
            <a:pPr lvl="1"/>
            <a:r>
              <a:rPr lang="en-US" sz="2400" spc="-50" dirty="0">
                <a:effectLst/>
              </a:rPr>
              <a:t>Since the Rockefeller Family was not going to get anywhere with the U.S. Supreme Court, they started lobbying Congress to get what they wanted.</a:t>
            </a:r>
          </a:p>
          <a:p>
            <a:pPr lvl="1"/>
            <a:r>
              <a:rPr lang="en-US" sz="2400" spc="-50" dirty="0">
                <a:effectLst/>
              </a:rPr>
              <a:t>They got their wish when the Riegle-Neal Interstate Banking and Branching Efficiency Act was passed in 1994 and signed into law by President Clinton.</a:t>
            </a:r>
          </a:p>
          <a:p>
            <a:pPr lvl="1"/>
            <a:r>
              <a:rPr lang="en-US" sz="2400" spc="-50" dirty="0">
                <a:effectLst/>
              </a:rPr>
              <a:t>They further got their wish when they got Congress to pass a repeal of the Glass-Steagall Act in 1999.  It allowed banks to perform brokerage services and further allowed Investment Banks to engage in banking services.</a:t>
            </a:r>
          </a:p>
        </p:txBody>
      </p:sp>
    </p:spTree>
    <p:extLst>
      <p:ext uri="{BB962C8B-B14F-4D97-AF65-F5344CB8AC3E}">
        <p14:creationId xmlns:p14="http://schemas.microsoft.com/office/powerpoint/2010/main" val="3085558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26473"/>
          </a:xfrm>
        </p:spPr>
        <p:txBody>
          <a:bodyPr>
            <a:normAutofit fontScale="90000"/>
          </a:bodyPr>
          <a:lstStyle/>
          <a:p>
            <a:r>
              <a:rPr lang="en-US" cap="none" dirty="0"/>
              <a:t>Interstate Banking in the United States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261257" y="1136073"/>
            <a:ext cx="11444788" cy="5264727"/>
          </a:xfrm>
        </p:spPr>
        <p:txBody>
          <a:bodyPr>
            <a:normAutofit/>
          </a:bodyPr>
          <a:lstStyle/>
          <a:p>
            <a:r>
              <a:rPr lang="en-US" sz="2800" spc="-50" dirty="0">
                <a:effectLst/>
              </a:rPr>
              <a:t>When the 2007-2008 Banking Crisis happened due to the collapse of the mortgage market, large banks used the opportunity to acquire large brokerage firms:</a:t>
            </a:r>
          </a:p>
          <a:p>
            <a:pPr lvl="1"/>
            <a:r>
              <a:rPr lang="en-US" sz="2400" spc="-50" dirty="0">
                <a:effectLst/>
              </a:rPr>
              <a:t>J.P. Morgan Chase purchases Bear Stearns for pennies on the dollar.</a:t>
            </a:r>
          </a:p>
          <a:p>
            <a:pPr lvl="1"/>
            <a:r>
              <a:rPr lang="en-US" sz="2400" spc="-50" dirty="0">
                <a:effectLst/>
              </a:rPr>
              <a:t>Bank of America purchases Merrill Lynch and Company.</a:t>
            </a:r>
          </a:p>
          <a:p>
            <a:pPr lvl="1"/>
            <a:r>
              <a:rPr lang="en-US" sz="2400" spc="-50" dirty="0">
                <a:effectLst/>
              </a:rPr>
              <a:t>Bank of America purchases Countrywide Financial, a big mortgage company.</a:t>
            </a:r>
          </a:p>
          <a:p>
            <a:pPr lvl="1"/>
            <a:r>
              <a:rPr lang="en-US" sz="2400" spc="-50" dirty="0">
                <a:effectLst/>
              </a:rPr>
              <a:t>Lehman Brothers files for bankruptcy.</a:t>
            </a:r>
          </a:p>
          <a:p>
            <a:pPr lvl="1"/>
            <a:r>
              <a:rPr lang="en-US" sz="2400" spc="-50" dirty="0">
                <a:effectLst/>
              </a:rPr>
              <a:t>American Express, Goldman Sachs and Morgan Stanley convert from Investment Banks to Bank Holding Companies.</a:t>
            </a:r>
          </a:p>
        </p:txBody>
      </p:sp>
    </p:spTree>
    <p:extLst>
      <p:ext uri="{BB962C8B-B14F-4D97-AF65-F5344CB8AC3E}">
        <p14:creationId xmlns:p14="http://schemas.microsoft.com/office/powerpoint/2010/main" val="1374097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26473"/>
          </a:xfrm>
        </p:spPr>
        <p:txBody>
          <a:bodyPr>
            <a:normAutofit fontScale="90000"/>
          </a:bodyPr>
          <a:lstStyle/>
          <a:p>
            <a:r>
              <a:rPr lang="en-US" cap="none" dirty="0"/>
              <a:t>Interstate Banking in the United States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261257" y="1136073"/>
            <a:ext cx="11444788" cy="5264727"/>
          </a:xfrm>
        </p:spPr>
        <p:txBody>
          <a:bodyPr>
            <a:normAutofit lnSpcReduction="10000"/>
          </a:bodyPr>
          <a:lstStyle/>
          <a:p>
            <a:r>
              <a:rPr lang="en-US" sz="3200" spc="-50" dirty="0">
                <a:effectLst/>
              </a:rPr>
              <a:t>The result of this crisis is the creation of banking organizations that are “too big to fail.” Here is a listing:</a:t>
            </a:r>
          </a:p>
          <a:p>
            <a:pPr lvl="1"/>
            <a:r>
              <a:rPr lang="en-US" sz="2400" spc="-50" dirty="0">
                <a:effectLst/>
              </a:rPr>
              <a:t>J.P. Morgan Chase</a:t>
            </a:r>
          </a:p>
          <a:p>
            <a:pPr lvl="1"/>
            <a:r>
              <a:rPr lang="en-US" sz="2400" spc="-50" dirty="0">
                <a:effectLst/>
              </a:rPr>
              <a:t>Citibank</a:t>
            </a:r>
          </a:p>
          <a:p>
            <a:pPr lvl="1"/>
            <a:r>
              <a:rPr lang="en-US" sz="2400" spc="-50" dirty="0">
                <a:effectLst/>
              </a:rPr>
              <a:t>Bank of America</a:t>
            </a:r>
          </a:p>
          <a:p>
            <a:pPr lvl="1"/>
            <a:r>
              <a:rPr lang="en-US" sz="2400" spc="-50" dirty="0">
                <a:effectLst/>
              </a:rPr>
              <a:t>Bank of New York – Mellon Corporation</a:t>
            </a:r>
          </a:p>
          <a:p>
            <a:pPr lvl="1"/>
            <a:r>
              <a:rPr lang="en-US" sz="2400" spc="-50" dirty="0">
                <a:effectLst/>
              </a:rPr>
              <a:t>Goldman Sachs</a:t>
            </a:r>
          </a:p>
          <a:p>
            <a:pPr lvl="1"/>
            <a:r>
              <a:rPr lang="en-US" sz="2400" spc="-50" dirty="0">
                <a:effectLst/>
              </a:rPr>
              <a:t>U.S. Bank</a:t>
            </a:r>
          </a:p>
          <a:p>
            <a:pPr lvl="1"/>
            <a:r>
              <a:rPr lang="en-US" sz="2400" spc="-50" dirty="0">
                <a:effectLst/>
              </a:rPr>
              <a:t>Wells Fargo and Company</a:t>
            </a:r>
          </a:p>
          <a:p>
            <a:r>
              <a:rPr lang="en-US" sz="2800" spc="-50" dirty="0">
                <a:effectLst/>
              </a:rPr>
              <a:t>If any of these banks fail, it will take down the entire U.S. economy!</a:t>
            </a:r>
          </a:p>
        </p:txBody>
      </p:sp>
    </p:spTree>
    <p:extLst>
      <p:ext uri="{BB962C8B-B14F-4D97-AF65-F5344CB8AC3E}">
        <p14:creationId xmlns:p14="http://schemas.microsoft.com/office/powerpoint/2010/main" val="3891832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A2CA2F-9B64-3CFA-B4D2-BB48B980B75D}"/>
              </a:ext>
            </a:extLst>
          </p:cNvPr>
          <p:cNvPicPr>
            <a:picLocks noChangeAspect="1"/>
          </p:cNvPicPr>
          <p:nvPr/>
        </p:nvPicPr>
        <p:blipFill rotWithShape="1">
          <a:blip r:embed="rId3"/>
          <a:srcRect t="23942" r="-1" b="32758"/>
          <a:stretch/>
        </p:blipFill>
        <p:spPr>
          <a:xfrm>
            <a:off x="0" y="0"/>
            <a:ext cx="12191980" cy="6855970"/>
          </a:xfrm>
          <a:prstGeom prst="rect">
            <a:avLst/>
          </a:prstGeom>
        </p:spPr>
      </p:pic>
      <p:sp>
        <p:nvSpPr>
          <p:cNvPr id="9" name="Rectangle 8">
            <a:extLst>
              <a:ext uri="{FF2B5EF4-FFF2-40B4-BE49-F238E27FC236}">
                <a16:creationId xmlns:a16="http://schemas.microsoft.com/office/drawing/2014/main" id="{BD1CAB03-F6A4-4736-85F6-261056424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3E2321B3-5D47-422E-8DD6-192DA485F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1595269" y="1122363"/>
            <a:ext cx="9001462" cy="879475"/>
          </a:xfrm>
        </p:spPr>
        <p:txBody>
          <a:bodyPr vert="horz" lIns="91440" tIns="45720" rIns="91440" bIns="45720" rtlCol="0" anchor="b">
            <a:normAutofit/>
          </a:bodyPr>
          <a:lstStyle/>
          <a:p>
            <a:r>
              <a:rPr lang="en-US" sz="4800" dirty="0">
                <a:solidFill>
                  <a:srgbClr val="FFC000"/>
                </a:solidFill>
              </a:rPr>
              <a:t>Interest Rate Analysis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633743" y="2168165"/>
            <a:ext cx="10900372" cy="3761855"/>
          </a:xfrm>
        </p:spPr>
        <p:txBody>
          <a:bodyPr vert="horz" lIns="91440" tIns="45720" rIns="91440" bIns="45720" rtlCol="0">
            <a:normAutofit/>
          </a:bodyPr>
          <a:lstStyle/>
          <a:p>
            <a:r>
              <a:rPr lang="en-US" sz="3200" dirty="0">
                <a:solidFill>
                  <a:srgbClr val="FFC000"/>
                </a:solidFill>
              </a:rPr>
              <a:t>The Federal Reserve Open Market Committee uses interest rates to manage the national economy.</a:t>
            </a:r>
          </a:p>
          <a:p>
            <a:pPr lvl="1"/>
            <a:r>
              <a:rPr lang="en-US" sz="2800" dirty="0">
                <a:solidFill>
                  <a:srgbClr val="FFC000"/>
                </a:solidFill>
              </a:rPr>
              <a:t>When the economy is doing well, interest rates are raised to control monetary inflation.</a:t>
            </a:r>
          </a:p>
          <a:p>
            <a:pPr lvl="1"/>
            <a:r>
              <a:rPr lang="en-US" sz="2800" dirty="0">
                <a:solidFill>
                  <a:srgbClr val="FFC000"/>
                </a:solidFill>
              </a:rPr>
              <a:t>When the economy is in recession, interest rates are lowered to stimulate the national economy.</a:t>
            </a:r>
          </a:p>
        </p:txBody>
      </p:sp>
      <p:sp>
        <p:nvSpPr>
          <p:cNvPr id="5" name="TextBox 4">
            <a:extLst>
              <a:ext uri="{FF2B5EF4-FFF2-40B4-BE49-F238E27FC236}">
                <a16:creationId xmlns:a16="http://schemas.microsoft.com/office/drawing/2014/main" id="{A32E06A4-4653-758A-8F11-8C06FF4C681D}"/>
              </a:ext>
            </a:extLst>
          </p:cNvPr>
          <p:cNvSpPr txBox="1"/>
          <p:nvPr/>
        </p:nvSpPr>
        <p:spPr>
          <a:xfrm>
            <a:off x="457200" y="6461185"/>
            <a:ext cx="9095760"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30000" noProof="0" dirty="0">
                <a:ln>
                  <a:noFill/>
                </a:ln>
                <a:solidFill>
                  <a:prstClr val="white"/>
                </a:solidFill>
                <a:effectLst/>
                <a:uLnTx/>
                <a:uFillTx/>
                <a:latin typeface="Rockwell" panose="02060603020205020403"/>
                <a:ea typeface="+mn-ea"/>
                <a:cs typeface="+mn-cs"/>
              </a:rPr>
              <a:t>*</a:t>
            </a:r>
            <a:r>
              <a:rPr kumimoji="0" lang="en-US" sz="1400" b="0" i="0" u="none" strike="noStrike" kern="1200" cap="none" spc="0" normalizeH="0" baseline="0" noProof="0" dirty="0">
                <a:ln>
                  <a:noFill/>
                </a:ln>
                <a:solidFill>
                  <a:prstClr val="white"/>
                </a:solidFill>
                <a:effectLst/>
                <a:uLnTx/>
                <a:uFillTx/>
                <a:latin typeface="Rockwell" panose="02060603020205020403"/>
                <a:ea typeface="+mn-ea"/>
                <a:cs typeface="+mn-cs"/>
              </a:rPr>
              <a:t>Federal Reserve Chairman Paul Volker testifying before Congress in 1981, Courtesy of the </a:t>
            </a:r>
            <a:r>
              <a:rPr kumimoji="0" lang="en-US" sz="1400" b="0" i="1" u="none" strike="noStrike" kern="1200" cap="none" spc="0" normalizeH="0" baseline="0" noProof="0" dirty="0">
                <a:ln>
                  <a:noFill/>
                </a:ln>
                <a:solidFill>
                  <a:prstClr val="white"/>
                </a:solidFill>
                <a:effectLst/>
                <a:uLnTx/>
                <a:uFillTx/>
                <a:latin typeface="Rockwell" panose="02060603020205020403"/>
                <a:ea typeface="+mn-ea"/>
                <a:cs typeface="+mn-cs"/>
              </a:rPr>
              <a:t>New York Times</a:t>
            </a:r>
          </a:p>
        </p:txBody>
      </p:sp>
    </p:spTree>
    <p:extLst>
      <p:ext uri="{BB962C8B-B14F-4D97-AF65-F5344CB8AC3E}">
        <p14:creationId xmlns:p14="http://schemas.microsoft.com/office/powerpoint/2010/main" val="126729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5171C-CAC4-564F-B666-233D095845EA}"/>
              </a:ext>
            </a:extLst>
          </p:cNvPr>
          <p:cNvSpPr>
            <a:spLocks noGrp="1"/>
          </p:cNvSpPr>
          <p:nvPr>
            <p:ph type="title"/>
          </p:nvPr>
        </p:nvSpPr>
        <p:spPr>
          <a:xfrm>
            <a:off x="550862" y="549274"/>
            <a:ext cx="11091600" cy="1387101"/>
          </a:xfrm>
        </p:spPr>
        <p:txBody>
          <a:bodyPr anchor="ctr"/>
          <a:lstStyle/>
          <a:p>
            <a:pPr algn="ctr"/>
            <a:r>
              <a:rPr lang="en-US" sz="6000" cap="none" dirty="0"/>
              <a:t>Disclaimer</a:t>
            </a:r>
          </a:p>
        </p:txBody>
      </p:sp>
      <p:sp>
        <p:nvSpPr>
          <p:cNvPr id="3" name="Content Placeholder 2">
            <a:extLst>
              <a:ext uri="{FF2B5EF4-FFF2-40B4-BE49-F238E27FC236}">
                <a16:creationId xmlns:a16="http://schemas.microsoft.com/office/drawing/2014/main" id="{43EA8868-E3E2-46CB-5B57-4BC3E7C60E37}"/>
              </a:ext>
            </a:extLst>
          </p:cNvPr>
          <p:cNvSpPr>
            <a:spLocks noGrp="1"/>
          </p:cNvSpPr>
          <p:nvPr>
            <p:ph idx="1"/>
          </p:nvPr>
        </p:nvSpPr>
        <p:spPr>
          <a:xfrm>
            <a:off x="550862" y="2096064"/>
            <a:ext cx="10913644" cy="3695136"/>
          </a:xfrm>
        </p:spPr>
        <p:txBody>
          <a:bodyPr>
            <a:normAutofit/>
          </a:bodyPr>
          <a:lstStyle/>
          <a:p>
            <a:r>
              <a:rPr lang="en-US" sz="2400" dirty="0"/>
              <a:t>The information contained in this presentation is educational material only and is NOT intended to be considered investment advice. Mr. Mack is NOT a registered  investment, legal, or tax advisor, or a broker/dealer of securities. All investment/financial opinions expressed by Mr. Mack are from personal research and experience and is intended as educational material only. Although best efforts are made to ensure that all the information contained herein is accurate and up to date, occasionally unintended errors and misprints may occur.</a:t>
            </a:r>
          </a:p>
        </p:txBody>
      </p:sp>
    </p:spTree>
    <p:extLst>
      <p:ext uri="{BB962C8B-B14F-4D97-AF65-F5344CB8AC3E}">
        <p14:creationId xmlns:p14="http://schemas.microsoft.com/office/powerpoint/2010/main" val="3078513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1"/>
            <a:ext cx="10353761" cy="675992"/>
          </a:xfrm>
        </p:spPr>
        <p:txBody>
          <a:bodyPr/>
          <a:lstStyle/>
          <a:p>
            <a:r>
              <a:rPr lang="en-US" cap="none" dirty="0"/>
              <a:t>Interest Rates</a:t>
            </a:r>
          </a:p>
        </p:txBody>
      </p:sp>
      <p:pic>
        <p:nvPicPr>
          <p:cNvPr id="5" name="Content Placeholder 4" descr="Graphical user interface, chart">
            <a:extLst>
              <a:ext uri="{FF2B5EF4-FFF2-40B4-BE49-F238E27FC236}">
                <a16:creationId xmlns:a16="http://schemas.microsoft.com/office/drawing/2014/main" id="{ADC4435E-A936-C353-A851-5B7EDCE21DFC}"/>
              </a:ext>
            </a:extLst>
          </p:cNvPr>
          <p:cNvPicPr>
            <a:picLocks noGrp="1" noChangeAspect="1"/>
          </p:cNvPicPr>
          <p:nvPr>
            <p:ph idx="1"/>
          </p:nvPr>
        </p:nvPicPr>
        <p:blipFill>
          <a:blip r:embed="rId2"/>
          <a:stretch>
            <a:fillRect/>
          </a:stretch>
        </p:blipFill>
        <p:spPr>
          <a:xfrm>
            <a:off x="1218392" y="1874067"/>
            <a:ext cx="10049164" cy="4487502"/>
          </a:xfrm>
        </p:spPr>
      </p:pic>
      <p:sp>
        <p:nvSpPr>
          <p:cNvPr id="6" name="TextBox 5">
            <a:extLst>
              <a:ext uri="{FF2B5EF4-FFF2-40B4-BE49-F238E27FC236}">
                <a16:creationId xmlns:a16="http://schemas.microsoft.com/office/drawing/2014/main" id="{42619E0E-8C07-D88B-E7B0-219473A1639E}"/>
              </a:ext>
            </a:extLst>
          </p:cNvPr>
          <p:cNvSpPr txBox="1"/>
          <p:nvPr/>
        </p:nvSpPr>
        <p:spPr>
          <a:xfrm>
            <a:off x="1218392" y="1292286"/>
            <a:ext cx="903952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Rockwell" panose="02060603020205020403"/>
                <a:ea typeface="+mn-ea"/>
                <a:cs typeface="+mn-cs"/>
              </a:rPr>
              <a:t>Here is a chart outlining the history of interest rates since 1950.</a:t>
            </a:r>
          </a:p>
        </p:txBody>
      </p:sp>
    </p:spTree>
    <p:extLst>
      <p:ext uri="{BB962C8B-B14F-4D97-AF65-F5344CB8AC3E}">
        <p14:creationId xmlns:p14="http://schemas.microsoft.com/office/powerpoint/2010/main" val="3079349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1"/>
            <a:ext cx="10353761" cy="675992"/>
          </a:xfrm>
        </p:spPr>
        <p:txBody>
          <a:bodyPr/>
          <a:lstStyle/>
          <a:p>
            <a:r>
              <a:rPr lang="en-US" cap="none" dirty="0"/>
              <a:t>Interest Rates</a:t>
            </a:r>
          </a:p>
        </p:txBody>
      </p:sp>
      <p:sp>
        <p:nvSpPr>
          <p:cNvPr id="6" name="TextBox 5">
            <a:extLst>
              <a:ext uri="{FF2B5EF4-FFF2-40B4-BE49-F238E27FC236}">
                <a16:creationId xmlns:a16="http://schemas.microsoft.com/office/drawing/2014/main" id="{42619E0E-8C07-D88B-E7B0-219473A1639E}"/>
              </a:ext>
            </a:extLst>
          </p:cNvPr>
          <p:cNvSpPr txBox="1"/>
          <p:nvPr/>
        </p:nvSpPr>
        <p:spPr>
          <a:xfrm>
            <a:off x="1258432" y="1459996"/>
            <a:ext cx="903952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Rockwell" panose="02060603020205020403"/>
                <a:ea typeface="+mn-ea"/>
                <a:cs typeface="+mn-cs"/>
              </a:rPr>
              <a:t>Here is a chart outlining the history of interest rates since 2018.</a:t>
            </a:r>
          </a:p>
        </p:txBody>
      </p:sp>
      <p:pic>
        <p:nvPicPr>
          <p:cNvPr id="7" name="Content Placeholder 6" descr="A picture containing diagram">
            <a:extLst>
              <a:ext uri="{FF2B5EF4-FFF2-40B4-BE49-F238E27FC236}">
                <a16:creationId xmlns:a16="http://schemas.microsoft.com/office/drawing/2014/main" id="{EDF8FEA0-A76D-F1C6-E24F-88549979CE00}"/>
              </a:ext>
            </a:extLst>
          </p:cNvPr>
          <p:cNvPicPr>
            <a:picLocks noGrp="1" noChangeAspect="1"/>
          </p:cNvPicPr>
          <p:nvPr>
            <p:ph idx="1"/>
          </p:nvPr>
        </p:nvPicPr>
        <p:blipFill>
          <a:blip r:embed="rId2"/>
          <a:stretch>
            <a:fillRect/>
          </a:stretch>
        </p:blipFill>
        <p:spPr>
          <a:xfrm>
            <a:off x="1571625" y="2095500"/>
            <a:ext cx="9039225" cy="3695700"/>
          </a:xfrm>
        </p:spPr>
      </p:pic>
    </p:spTree>
    <p:extLst>
      <p:ext uri="{BB962C8B-B14F-4D97-AF65-F5344CB8AC3E}">
        <p14:creationId xmlns:p14="http://schemas.microsoft.com/office/powerpoint/2010/main" val="2172841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p:txBody>
          <a:bodyPr/>
          <a:lstStyle/>
          <a:p>
            <a:r>
              <a:rPr lang="en-US" cap="none" dirty="0"/>
              <a:t>Trump Financial Policies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p:txBody>
          <a:bodyPr>
            <a:normAutofit/>
          </a:bodyPr>
          <a:lstStyle/>
          <a:p>
            <a:r>
              <a:rPr lang="en-US" sz="2600" dirty="0"/>
              <a:t>When Donald Trump was elected president, he mandated that interest rates should be raised at slight intervals to control inflation and to reduce financial risks in the marketplace. </a:t>
            </a:r>
          </a:p>
          <a:p>
            <a:r>
              <a:rPr lang="en-US" sz="2600" dirty="0"/>
              <a:t>A reasonable interest rate discourages risky investments. It also insures that people will get a reasonable return on their savings.</a:t>
            </a:r>
          </a:p>
          <a:p>
            <a:r>
              <a:rPr lang="en-US" sz="2600" dirty="0"/>
              <a:t>When inflation was deemed to be controlled in 2018, interest rates were lowered.</a:t>
            </a:r>
          </a:p>
        </p:txBody>
      </p:sp>
    </p:spTree>
    <p:extLst>
      <p:ext uri="{BB962C8B-B14F-4D97-AF65-F5344CB8AC3E}">
        <p14:creationId xmlns:p14="http://schemas.microsoft.com/office/powerpoint/2010/main" val="366768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26473"/>
          </a:xfrm>
        </p:spPr>
        <p:txBody>
          <a:bodyPr>
            <a:normAutofit fontScale="90000"/>
          </a:bodyPr>
          <a:lstStyle/>
          <a:p>
            <a:r>
              <a:rPr lang="en-US" cap="none" dirty="0"/>
              <a:t>The 2020 Panic</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221673" y="1376218"/>
            <a:ext cx="8358909" cy="3149600"/>
          </a:xfrm>
        </p:spPr>
        <p:txBody>
          <a:bodyPr>
            <a:normAutofit fontScale="92500" lnSpcReduction="10000"/>
          </a:bodyPr>
          <a:lstStyle/>
          <a:p>
            <a:r>
              <a:rPr lang="en-US" sz="2600" dirty="0"/>
              <a:t>When it was deemed there was a “Pandemic” in the offing, the Federal Reserve lowered interest rates to zero.</a:t>
            </a:r>
          </a:p>
          <a:p>
            <a:r>
              <a:rPr lang="en-US" sz="2600" dirty="0"/>
              <a:t>Suddenly, the Venture Capital Companies started investing in business startups that they would not normally consider.</a:t>
            </a:r>
          </a:p>
          <a:p>
            <a:r>
              <a:rPr lang="en-US" sz="2600" dirty="0"/>
              <a:t>Even Silicon Valley Bank </a:t>
            </a:r>
            <a:r>
              <a:rPr lang="en-US" sz="2200" dirty="0"/>
              <a:t>[NASDAQ: SIVB - Trading Halted March 9, 2023]</a:t>
            </a:r>
            <a:r>
              <a:rPr lang="en-US" sz="2600" dirty="0"/>
              <a:t> started loaning money to “woke” startups.</a:t>
            </a:r>
          </a:p>
        </p:txBody>
      </p:sp>
      <p:pic>
        <p:nvPicPr>
          <p:cNvPr id="4" name="Picture 3">
            <a:extLst>
              <a:ext uri="{FF2B5EF4-FFF2-40B4-BE49-F238E27FC236}">
                <a16:creationId xmlns:a16="http://schemas.microsoft.com/office/drawing/2014/main" id="{BF703228-616C-4FFB-A267-1F6839A76141}"/>
              </a:ext>
            </a:extLst>
          </p:cNvPr>
          <p:cNvPicPr>
            <a:picLocks noChangeAspect="1"/>
          </p:cNvPicPr>
          <p:nvPr/>
        </p:nvPicPr>
        <p:blipFill>
          <a:blip r:embed="rId2"/>
          <a:stretch>
            <a:fillRect/>
          </a:stretch>
        </p:blipFill>
        <p:spPr>
          <a:xfrm>
            <a:off x="8897504" y="408809"/>
            <a:ext cx="2857500" cy="1857375"/>
          </a:xfrm>
          <a:prstGeom prst="rect">
            <a:avLst/>
          </a:prstGeom>
        </p:spPr>
      </p:pic>
      <p:pic>
        <p:nvPicPr>
          <p:cNvPr id="5" name="Picture 4">
            <a:extLst>
              <a:ext uri="{FF2B5EF4-FFF2-40B4-BE49-F238E27FC236}">
                <a16:creationId xmlns:a16="http://schemas.microsoft.com/office/drawing/2014/main" id="{FD944379-3D03-EBC2-3BDB-6E634B074ED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25" y="4591816"/>
            <a:ext cx="12192000" cy="2260222"/>
          </a:xfrm>
          <a:prstGeom prst="rect">
            <a:avLst/>
          </a:prstGeom>
        </p:spPr>
      </p:pic>
      <p:pic>
        <p:nvPicPr>
          <p:cNvPr id="6" name="Picture 5">
            <a:extLst>
              <a:ext uri="{FF2B5EF4-FFF2-40B4-BE49-F238E27FC236}">
                <a16:creationId xmlns:a16="http://schemas.microsoft.com/office/drawing/2014/main" id="{0C7F5E04-5295-0E08-D67A-DF15CDECC2E6}"/>
              </a:ext>
            </a:extLst>
          </p:cNvPr>
          <p:cNvPicPr>
            <a:picLocks noChangeAspect="1"/>
          </p:cNvPicPr>
          <p:nvPr/>
        </p:nvPicPr>
        <p:blipFill>
          <a:blip r:embed="rId4"/>
          <a:stretch>
            <a:fillRect/>
          </a:stretch>
        </p:blipFill>
        <p:spPr>
          <a:xfrm>
            <a:off x="8897504" y="2266184"/>
            <a:ext cx="2857500" cy="1876425"/>
          </a:xfrm>
          <a:prstGeom prst="rect">
            <a:avLst/>
          </a:prstGeom>
        </p:spPr>
      </p:pic>
    </p:spTree>
    <p:extLst>
      <p:ext uri="{BB962C8B-B14F-4D97-AF65-F5344CB8AC3E}">
        <p14:creationId xmlns:p14="http://schemas.microsoft.com/office/powerpoint/2010/main" val="178257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D1CAB03-F6A4-4736-85F6-261056424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3E2321B3-5D47-422E-8DD6-192DA485F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30000"/>
              <a:duotone>
                <a:prstClr val="black"/>
                <a:schemeClr val="accent3">
                  <a:tint val="45000"/>
                  <a:satMod val="400000"/>
                </a:schemeClr>
              </a:duotone>
              <a:extLst>
                <a:ext uri="{BEBA8EAE-BF5A-486C-A8C5-ECC9F3942E4B}">
                  <a14:imgProps xmlns:a14="http://schemas.microsoft.com/office/drawing/2010/main">
                    <a14:imgLayer>
                      <a14:imgEffect>
                        <a14:sharpenSoften amount="35000"/>
                      </a14:imgEffect>
                    </a14:imgLayer>
                  </a14:imgProps>
                </a:ext>
              </a:extLst>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0" name="Content Placeholder 9" descr="Chart&#10;&#10;Description automatically generated">
            <a:extLst>
              <a:ext uri="{FF2B5EF4-FFF2-40B4-BE49-F238E27FC236}">
                <a16:creationId xmlns:a16="http://schemas.microsoft.com/office/drawing/2014/main" id="{D4B7FEBB-0712-AF34-1E99-A6495BBB5116}"/>
              </a:ext>
            </a:extLst>
          </p:cNvPr>
          <p:cNvPicPr>
            <a:picLocks noGrp="1" noChangeAspect="1"/>
          </p:cNvPicPr>
          <p:nvPr>
            <p:ph idx="1"/>
          </p:nvPr>
        </p:nvPicPr>
        <p:blipFill rotWithShape="1">
          <a:blip r:embed="rId3"/>
          <a:srcRect b="30"/>
          <a:stretch/>
        </p:blipFill>
        <p:spPr>
          <a:xfrm>
            <a:off x="20" y="2030"/>
            <a:ext cx="12191980" cy="6855970"/>
          </a:xfrm>
          <a:prstGeom prst="rect">
            <a:avLst/>
          </a:prstGeom>
        </p:spPr>
      </p:pic>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4053798" y="0"/>
            <a:ext cx="9001462" cy="585667"/>
          </a:xfrm>
        </p:spPr>
        <p:txBody>
          <a:bodyPr vert="horz" lIns="91440" tIns="45720" rIns="91440" bIns="45720" rtlCol="0" anchor="ctr">
            <a:noAutofit/>
          </a:bodyPr>
          <a:lstStyle/>
          <a:p>
            <a:r>
              <a:rPr lang="en-US" sz="2400" dirty="0">
                <a:solidFill>
                  <a:srgbClr val="7030A0"/>
                </a:solidFill>
              </a:rPr>
              <a:t>The Silicon Valley Bank Debacle</a:t>
            </a:r>
          </a:p>
        </p:txBody>
      </p:sp>
      <p:sp>
        <p:nvSpPr>
          <p:cNvPr id="3" name="TextBox 2">
            <a:extLst>
              <a:ext uri="{FF2B5EF4-FFF2-40B4-BE49-F238E27FC236}">
                <a16:creationId xmlns:a16="http://schemas.microsoft.com/office/drawing/2014/main" id="{EC530431-215E-0DD2-21E3-FABF2366A1A3}"/>
              </a:ext>
            </a:extLst>
          </p:cNvPr>
          <p:cNvSpPr txBox="1"/>
          <p:nvPr/>
        </p:nvSpPr>
        <p:spPr>
          <a:xfrm>
            <a:off x="7563494" y="986827"/>
            <a:ext cx="356815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Rockwell" panose="02060603020205020403"/>
                <a:ea typeface="+mn-ea"/>
                <a:cs typeface="+mn-cs"/>
              </a:rPr>
              <a:t>Red Circle Indicates Bank “Run”</a:t>
            </a:r>
          </a:p>
        </p:txBody>
      </p:sp>
    </p:spTree>
    <p:extLst>
      <p:ext uri="{BB962C8B-B14F-4D97-AF65-F5344CB8AC3E}">
        <p14:creationId xmlns:p14="http://schemas.microsoft.com/office/powerpoint/2010/main" val="3586826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p:txBody>
          <a:bodyPr/>
          <a:lstStyle/>
          <a:p>
            <a:r>
              <a:rPr lang="en-US" cap="none" dirty="0"/>
              <a:t>Silicon Valley Bank Analysis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p:txBody>
          <a:bodyPr>
            <a:normAutofit fontScale="92500" lnSpcReduction="20000"/>
          </a:bodyPr>
          <a:lstStyle/>
          <a:p>
            <a:r>
              <a:rPr lang="en-US" sz="2600" dirty="0"/>
              <a:t>During the 2019-2021 Period, the bank received SIX BILLION DOLLARS in new deposits that they needed to invest to offset their “Cost of Capital” requirements. </a:t>
            </a:r>
          </a:p>
          <a:p>
            <a:pPr lvl="1"/>
            <a:r>
              <a:rPr lang="en-US" sz="2400" dirty="0"/>
              <a:t>Remember, all business accounts are paid interest equivalent to the Bank Prime Rate set by the Federal Reserve!</a:t>
            </a:r>
          </a:p>
          <a:p>
            <a:r>
              <a:rPr lang="en-US" sz="2600" dirty="0"/>
              <a:t>The bank’s management opted to invest in 10-year Treasury Bonds at an interest rate of 1.68%. </a:t>
            </a:r>
          </a:p>
          <a:p>
            <a:pPr lvl="1"/>
            <a:r>
              <a:rPr lang="en-US" sz="2400" dirty="0"/>
              <a:t>Many investment managers would consider this investment sound, were it not for the trend of rising interest rates.</a:t>
            </a:r>
          </a:p>
        </p:txBody>
      </p:sp>
    </p:spTree>
    <p:extLst>
      <p:ext uri="{BB962C8B-B14F-4D97-AF65-F5344CB8AC3E}">
        <p14:creationId xmlns:p14="http://schemas.microsoft.com/office/powerpoint/2010/main" val="41421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p:txBody>
          <a:bodyPr/>
          <a:lstStyle/>
          <a:p>
            <a:r>
              <a:rPr lang="en-US" cap="none" dirty="0"/>
              <a:t>Silicon Valley Bank Analysis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508958" y="1656272"/>
            <a:ext cx="11033185" cy="4592128"/>
          </a:xfrm>
        </p:spPr>
        <p:txBody>
          <a:bodyPr>
            <a:normAutofit fontScale="92500" lnSpcReduction="10000"/>
          </a:bodyPr>
          <a:lstStyle/>
          <a:p>
            <a:r>
              <a:rPr lang="en-US" sz="2400" dirty="0"/>
              <a:t>Unfortunately, we have seen that interest rates have risen from the 1-2% they were when they made most of these investments to 4.5% now.</a:t>
            </a:r>
          </a:p>
          <a:p>
            <a:r>
              <a:rPr lang="en-US" sz="2400" dirty="0"/>
              <a:t>Bank management was not initially concerned because they planned to hold the bonds until they matured in ten years.</a:t>
            </a:r>
          </a:p>
          <a:p>
            <a:pPr lvl="1"/>
            <a:r>
              <a:rPr lang="en-US" sz="2200" dirty="0"/>
              <a:t>However, on their financial statements, due to the “mark to Market” method of accounting (FAS #157), they must show an “unrealized loss” on those treasury bonds and other low interest investments.</a:t>
            </a:r>
          </a:p>
          <a:p>
            <a:pPr lvl="1"/>
            <a:r>
              <a:rPr lang="en-US" sz="2200" dirty="0"/>
              <a:t>One must wonder if the Bank’s management was aware of this accounting rule.</a:t>
            </a:r>
          </a:p>
          <a:p>
            <a:pPr lvl="1"/>
            <a:r>
              <a:rPr lang="en-US" sz="2200" dirty="0"/>
              <a:t>We do know that the Bank did not have a risk manager for several months.</a:t>
            </a:r>
          </a:p>
          <a:p>
            <a:pPr lvl="1"/>
            <a:r>
              <a:rPr lang="en-US" sz="2200" dirty="0"/>
              <a:t>Normally, publicly-traded banks carry insurance to “hedge” against these kinds of risks to their portfolio.</a:t>
            </a:r>
          </a:p>
        </p:txBody>
      </p:sp>
    </p:spTree>
    <p:extLst>
      <p:ext uri="{BB962C8B-B14F-4D97-AF65-F5344CB8AC3E}">
        <p14:creationId xmlns:p14="http://schemas.microsoft.com/office/powerpoint/2010/main" val="213666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81209C-0796-D482-EC55-12ED4FE80DCB}"/>
              </a:ext>
            </a:extLst>
          </p:cNvPr>
          <p:cNvPicPr>
            <a:picLocks noChangeAspect="1"/>
          </p:cNvPicPr>
          <p:nvPr/>
        </p:nvPicPr>
        <p:blipFill rotWithShape="1">
          <a:blip r:embed="rId3">
            <a:alphaModFix amt="35000"/>
          </a:blip>
          <a:srcRect r="8416" b="-1"/>
          <a:stretch/>
        </p:blipFill>
        <p:spPr>
          <a:xfrm>
            <a:off x="20" y="2030"/>
            <a:ext cx="12191980" cy="6855970"/>
          </a:xfrm>
          <a:prstGeom prst="rect">
            <a:avLst/>
          </a:prstGeom>
        </p:spPr>
      </p:pic>
      <p:sp>
        <p:nvSpPr>
          <p:cNvPr id="9" name="Rectangle 8">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1326321"/>
          </a:xfrm>
        </p:spPr>
        <p:txBody>
          <a:bodyPr>
            <a:normAutofit/>
          </a:bodyPr>
          <a:lstStyle/>
          <a:p>
            <a:r>
              <a:rPr lang="en-US" cap="none" dirty="0"/>
              <a:t>Silicon Valley Bank Analysis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913795" y="2096064"/>
            <a:ext cx="10353762" cy="3695136"/>
          </a:xfrm>
        </p:spPr>
        <p:txBody>
          <a:bodyPr>
            <a:normAutofit/>
          </a:bodyPr>
          <a:lstStyle/>
          <a:p>
            <a:r>
              <a:rPr lang="en-US" sz="2400" dirty="0"/>
              <a:t>When </a:t>
            </a:r>
            <a:r>
              <a:rPr lang="en-US" sz="2400" i="1" dirty="0">
                <a:hlinkClick r:id="rId4"/>
              </a:rPr>
              <a:t>Moody’s Financial Service</a:t>
            </a:r>
            <a:r>
              <a:rPr lang="en-US" sz="2400" dirty="0"/>
              <a:t> discovered these unrealized losses on the bank’s financial statements, they started downgrading the bank’s credit rating.</a:t>
            </a:r>
          </a:p>
          <a:p>
            <a:r>
              <a:rPr lang="en-US" sz="2400" dirty="0"/>
              <a:t>When financial analysts saw the downgrade of the bank’s credit rating, they advised their clients to move their deposits to a “safer” bank.</a:t>
            </a:r>
          </a:p>
          <a:p>
            <a:r>
              <a:rPr lang="en-US" sz="2400" dirty="0"/>
              <a:t>This caused a “bank run” but not in the sense we used to see them. This bank run was done with “mouse clicks” on personal computers.</a:t>
            </a:r>
          </a:p>
        </p:txBody>
      </p:sp>
    </p:spTree>
    <p:extLst>
      <p:ext uri="{BB962C8B-B14F-4D97-AF65-F5344CB8AC3E}">
        <p14:creationId xmlns:p14="http://schemas.microsoft.com/office/powerpoint/2010/main" val="137204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p:txBody>
          <a:bodyPr/>
          <a:lstStyle/>
          <a:p>
            <a:r>
              <a:rPr lang="en-US" cap="none" dirty="0"/>
              <a:t>Mark to Market Accounting</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913794" y="2096064"/>
            <a:ext cx="10516205" cy="3695136"/>
          </a:xfrm>
        </p:spPr>
        <p:txBody>
          <a:bodyPr>
            <a:normAutofit/>
          </a:bodyPr>
          <a:lstStyle/>
          <a:p>
            <a:r>
              <a:rPr lang="en-US" sz="2400" dirty="0"/>
              <a:t>Mark to Market Accounting was adopted by the Financial Accounting Standards Board (per Financial Accounting Standard #157) in 1993.</a:t>
            </a:r>
          </a:p>
          <a:p>
            <a:r>
              <a:rPr lang="en-US" sz="2400" dirty="0"/>
              <a:t>It requires that companies owning “Marketable Securities” update the value of them at the end of their fiscal accounting period.</a:t>
            </a:r>
          </a:p>
          <a:p>
            <a:r>
              <a:rPr lang="en-US" sz="2400" dirty="0"/>
              <a:t>Let’s look at an example:</a:t>
            </a:r>
          </a:p>
        </p:txBody>
      </p:sp>
    </p:spTree>
    <p:extLst>
      <p:ext uri="{BB962C8B-B14F-4D97-AF65-F5344CB8AC3E}">
        <p14:creationId xmlns:p14="http://schemas.microsoft.com/office/powerpoint/2010/main" val="257138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p:txBody>
          <a:bodyPr/>
          <a:lstStyle/>
          <a:p>
            <a:r>
              <a:rPr lang="en-US" cap="none" dirty="0"/>
              <a:t>Mark to Market Accounting</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913794" y="2096064"/>
            <a:ext cx="10516205" cy="3695136"/>
          </a:xfrm>
        </p:spPr>
        <p:txBody>
          <a:bodyPr>
            <a:normAutofit/>
          </a:bodyPr>
          <a:lstStyle/>
          <a:p>
            <a:r>
              <a:rPr lang="en-US" sz="2400" dirty="0"/>
              <a:t>A company buys 100 shares of XYZ stock for $20 a shares. The entry would be shown as follows:</a:t>
            </a:r>
          </a:p>
          <a:p>
            <a:pPr marL="457200" lvl="1" indent="0">
              <a:buNone/>
            </a:pPr>
            <a:r>
              <a:rPr lang="en-US" sz="2200" dirty="0"/>
              <a:t>	Investment in XYZ Stock	2,000</a:t>
            </a:r>
          </a:p>
          <a:p>
            <a:pPr marL="457200" lvl="1" indent="0">
              <a:buNone/>
            </a:pPr>
            <a:r>
              <a:rPr lang="en-US" sz="2200" dirty="0"/>
              <a:t>		Cash					2,000</a:t>
            </a:r>
          </a:p>
          <a:p>
            <a:r>
              <a:rPr lang="en-US" sz="2400" dirty="0"/>
              <a:t>At the end of the year, the stock is selling for $25.00 a share:</a:t>
            </a:r>
          </a:p>
          <a:p>
            <a:pPr marL="0" indent="0">
              <a:buNone/>
            </a:pPr>
            <a:r>
              <a:rPr lang="en-US" sz="2400" dirty="0"/>
              <a:t>	Investment in XYZ Stock	   500</a:t>
            </a:r>
          </a:p>
          <a:p>
            <a:pPr marL="0" indent="0">
              <a:buNone/>
            </a:pPr>
            <a:r>
              <a:rPr lang="en-US" sz="2400" dirty="0"/>
              <a:t>		Unrealized Gain on XYZ Stock	   500</a:t>
            </a:r>
          </a:p>
          <a:p>
            <a:pPr marL="457200" lvl="1" indent="0">
              <a:buNone/>
            </a:pPr>
            <a:endParaRPr lang="en-US" sz="2200" dirty="0"/>
          </a:p>
        </p:txBody>
      </p:sp>
    </p:spTree>
    <p:extLst>
      <p:ext uri="{BB962C8B-B14F-4D97-AF65-F5344CB8AC3E}">
        <p14:creationId xmlns:p14="http://schemas.microsoft.com/office/powerpoint/2010/main" val="355489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331AC-D2F9-F54B-3007-8248E8546C47}"/>
              </a:ext>
            </a:extLst>
          </p:cNvPr>
          <p:cNvSpPr>
            <a:spLocks noGrp="1"/>
          </p:cNvSpPr>
          <p:nvPr>
            <p:ph type="title"/>
          </p:nvPr>
        </p:nvSpPr>
        <p:spPr>
          <a:xfrm>
            <a:off x="626724" y="215756"/>
            <a:ext cx="10772796" cy="1451679"/>
          </a:xfrm>
        </p:spPr>
        <p:txBody>
          <a:bodyPr>
            <a:normAutofit/>
          </a:bodyPr>
          <a:lstStyle/>
          <a:p>
            <a:pPr algn="ctr"/>
            <a:r>
              <a:rPr lang="en-US" sz="4000" cap="none" dirty="0">
                <a:effectLst/>
                <a:latin typeface="+mj-lt"/>
              </a:rPr>
              <a:t>18 U.S. Code §241 -</a:t>
            </a:r>
            <a:br>
              <a:rPr lang="en-US" sz="4000" cap="none" dirty="0">
                <a:latin typeface="+mj-lt"/>
              </a:rPr>
            </a:br>
            <a:r>
              <a:rPr lang="en-US" sz="4000" cap="none" dirty="0">
                <a:effectLst/>
                <a:latin typeface="+mj-lt"/>
              </a:rPr>
              <a:t>Conspiracy Against Rights</a:t>
            </a:r>
            <a:endParaRPr lang="en-US" sz="4000" dirty="0">
              <a:latin typeface="+mj-lt"/>
            </a:endParaRPr>
          </a:p>
        </p:txBody>
      </p:sp>
      <p:sp>
        <p:nvSpPr>
          <p:cNvPr id="3" name="Content Placeholder 2">
            <a:extLst>
              <a:ext uri="{FF2B5EF4-FFF2-40B4-BE49-F238E27FC236}">
                <a16:creationId xmlns:a16="http://schemas.microsoft.com/office/drawing/2014/main" id="{0585F6D4-4FE5-195E-C56D-2BEB103EA0DD}"/>
              </a:ext>
            </a:extLst>
          </p:cNvPr>
          <p:cNvSpPr>
            <a:spLocks noGrp="1"/>
          </p:cNvSpPr>
          <p:nvPr>
            <p:ph idx="1"/>
          </p:nvPr>
        </p:nvSpPr>
        <p:spPr>
          <a:xfrm>
            <a:off x="369870" y="1577787"/>
            <a:ext cx="11029650" cy="5145741"/>
          </a:xfrm>
        </p:spPr>
        <p:txBody>
          <a:bodyPr anchor="ctr">
            <a:noAutofit/>
          </a:bodyPr>
          <a:lstStyle/>
          <a:p>
            <a:pPr marL="0" indent="0">
              <a:buNone/>
            </a:pPr>
            <a:r>
              <a:rPr lang="en-US" sz="1800" dirty="0">
                <a:effectLst/>
              </a:rPr>
              <a:t>If two or more persons conspire to injure, oppress, threaten, or intimidate any person in any State, Territory, Commonwealth, Possession, or District in the free exercise or enjoyment of any right or privilege secured to him by the Constitution or laws of the United States, or because of his having so exercised the same; or </a:t>
            </a:r>
          </a:p>
          <a:p>
            <a:pPr marL="0" indent="0">
              <a:buNone/>
            </a:pPr>
            <a:r>
              <a:rPr lang="en-US" sz="1800" dirty="0">
                <a:effectLst/>
              </a:rPr>
              <a:t>If two or more persons go in disguise on the highway, or on the premises of another, with intent to prevent or hinder his free exercise or enjoyment of any right or privilege so secured— </a:t>
            </a:r>
          </a:p>
          <a:p>
            <a:pPr marL="0" indent="0">
              <a:buNone/>
            </a:pPr>
            <a:r>
              <a:rPr lang="en-US" sz="1800" dirty="0">
                <a:effectLst/>
              </a:rPr>
              <a:t>They shall be fined under this title or imprisoned not more than ten years, or both; and if death results from the acts committed in violation of this section or if such acts include kidnapping or an attempt to kidnap, aggravated sexual abuse or an attempt to commit aggravated sexual abuse, or an attempt to kill, they shall be fined under this title or imprisoned for any term of years or for life, or both, or may be sentenced to death.</a:t>
            </a:r>
            <a:endParaRPr lang="en-US" sz="1800" dirty="0"/>
          </a:p>
          <a:p>
            <a:pPr marL="0" indent="0">
              <a:buNone/>
            </a:pPr>
            <a:r>
              <a:rPr lang="en-US" sz="1400" dirty="0">
                <a:effectLst/>
              </a:rPr>
              <a:t>(June 25, 1948, Ch. 645, 62 Stat. 696; Pub. L. 90–284, title I, § 103(a), Apr. 11, 1968, 82 Stat. 75; Pub. L. 100–690, title VII, § 7018(a), (b)(1), Nov. 18, 1988, 102 Stat. 4396; Pub. L. 103–322, title VI, § 60006(a), title XXXII, §§ 320103(a), 320201(a), title XXXIII, § 330016(1)(L), Sept. 13, 1994, 108 Stat. 1970, 2109, 2113, 2147; Pub. L. 104–294, title VI, §§ 604(b)(14)(A), 607(a), Oct. 11, 1996, 110 Stat. 3507, 3511.)</a:t>
            </a:r>
            <a:endParaRPr lang="en-US" sz="1400" dirty="0"/>
          </a:p>
        </p:txBody>
      </p:sp>
    </p:spTree>
    <p:extLst>
      <p:ext uri="{BB962C8B-B14F-4D97-AF65-F5344CB8AC3E}">
        <p14:creationId xmlns:p14="http://schemas.microsoft.com/office/powerpoint/2010/main" val="4730724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p:txBody>
          <a:bodyPr/>
          <a:lstStyle/>
          <a:p>
            <a:r>
              <a:rPr lang="en-US" cap="none" dirty="0"/>
              <a:t>Mark to Market Accounting</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913794" y="2096064"/>
            <a:ext cx="10516205" cy="3695136"/>
          </a:xfrm>
        </p:spPr>
        <p:txBody>
          <a:bodyPr>
            <a:normAutofit/>
          </a:bodyPr>
          <a:lstStyle/>
          <a:p>
            <a:r>
              <a:rPr lang="en-US" sz="2400" dirty="0"/>
              <a:t>However, at the end of the next year, XYZ Stock has gone down to $15.00 a share. The entry would be:</a:t>
            </a:r>
          </a:p>
          <a:p>
            <a:pPr marL="457200" lvl="1" indent="0">
              <a:buNone/>
            </a:pPr>
            <a:r>
              <a:rPr lang="en-US" sz="2200" dirty="0"/>
              <a:t>	Unrealized Loss on XYZ Stock	1,000	</a:t>
            </a:r>
          </a:p>
          <a:p>
            <a:pPr marL="457200" lvl="1" indent="0">
              <a:buNone/>
            </a:pPr>
            <a:r>
              <a:rPr lang="en-US" sz="2200" dirty="0"/>
              <a:t>		Investment in XYZ Stock		1,000</a:t>
            </a:r>
          </a:p>
          <a:p>
            <a:r>
              <a:rPr lang="en-US" sz="2400" dirty="0"/>
              <a:t>The final value of the XYZ Stock on the Balance Sheet would be:</a:t>
            </a:r>
          </a:p>
          <a:p>
            <a:pPr marL="914400" lvl="2" indent="0">
              <a:buNone/>
            </a:pPr>
            <a:r>
              <a:rPr lang="en-US" sz="2000" dirty="0"/>
              <a:t>Investment in XYZ Stock	$ 1,500</a:t>
            </a:r>
          </a:p>
        </p:txBody>
      </p:sp>
    </p:spTree>
    <p:extLst>
      <p:ext uri="{BB962C8B-B14F-4D97-AF65-F5344CB8AC3E}">
        <p14:creationId xmlns:p14="http://schemas.microsoft.com/office/powerpoint/2010/main" val="95661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p:txBody>
          <a:bodyPr/>
          <a:lstStyle/>
          <a:p>
            <a:r>
              <a:rPr lang="en-US" cap="none" dirty="0"/>
              <a:t>Mark to Market Accounting</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913794" y="2096064"/>
            <a:ext cx="10516205" cy="3695136"/>
          </a:xfrm>
        </p:spPr>
        <p:txBody>
          <a:bodyPr>
            <a:normAutofit lnSpcReduction="10000"/>
          </a:bodyPr>
          <a:lstStyle/>
          <a:p>
            <a:r>
              <a:rPr lang="en-US" sz="2800" dirty="0"/>
              <a:t>Traditional accounting used the cost method for valuing assets. That value stayed the same until they day came when the asset was sold. Then, a gain or loss is realized.</a:t>
            </a:r>
          </a:p>
          <a:p>
            <a:r>
              <a:rPr lang="en-US" sz="2800" dirty="0"/>
              <a:t>Mark to Market Accounting assumes profits when there are not realized. </a:t>
            </a:r>
          </a:p>
          <a:p>
            <a:r>
              <a:rPr lang="en-US" sz="2800" dirty="0"/>
              <a:t>Mark to Market Accounting assumes all assets with a ready market value are investments.</a:t>
            </a:r>
          </a:p>
        </p:txBody>
      </p:sp>
    </p:spTree>
    <p:extLst>
      <p:ext uri="{BB962C8B-B14F-4D97-AF65-F5344CB8AC3E}">
        <p14:creationId xmlns:p14="http://schemas.microsoft.com/office/powerpoint/2010/main" val="291897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2986234"/>
          </a:xfrm>
        </p:spPr>
        <p:txBody>
          <a:bodyPr/>
          <a:lstStyle/>
          <a:p>
            <a:r>
              <a:rPr lang="en-US" dirty="0"/>
              <a:t>Thank You</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50863" y="3827610"/>
            <a:ext cx="5930619" cy="2265216"/>
          </a:xfrm>
        </p:spPr>
        <p:txBody>
          <a:bodyPr/>
          <a:lstStyle/>
          <a:p>
            <a:pPr>
              <a:spcBef>
                <a:spcPts val="0"/>
              </a:spcBef>
              <a:spcAft>
                <a:spcPts val="0"/>
              </a:spcAft>
            </a:pPr>
            <a:r>
              <a:rPr lang="en-US" dirty="0"/>
              <a:t>Tom Mack </a:t>
            </a:r>
          </a:p>
          <a:p>
            <a:pPr>
              <a:spcBef>
                <a:spcPts val="0"/>
              </a:spcBef>
              <a:spcAft>
                <a:spcPts val="0"/>
              </a:spcAft>
            </a:pPr>
            <a:endParaRPr lang="en-US" dirty="0"/>
          </a:p>
          <a:p>
            <a:pPr>
              <a:spcBef>
                <a:spcPts val="0"/>
              </a:spcBef>
              <a:spcAft>
                <a:spcPts val="0"/>
              </a:spcAft>
            </a:pPr>
            <a:r>
              <a:rPr lang="en-US" sz="2000" dirty="0"/>
              <a:t>Email: </a:t>
            </a:r>
            <a:r>
              <a:rPr lang="en-US" sz="2000" dirty="0">
                <a:hlinkClick r:id="rId2"/>
              </a:rPr>
              <a:t>tom.mack@whitestonefoundation.org</a:t>
            </a:r>
            <a:r>
              <a:rPr lang="en-US" sz="2000" dirty="0"/>
              <a:t> </a:t>
            </a:r>
          </a:p>
          <a:p>
            <a:pPr>
              <a:spcBef>
                <a:spcPts val="0"/>
              </a:spcBef>
              <a:spcAft>
                <a:spcPts val="0"/>
              </a:spcAft>
            </a:pPr>
            <a:r>
              <a:rPr lang="en-US" sz="2000" dirty="0"/>
              <a:t>Bible Code Website: </a:t>
            </a:r>
            <a:r>
              <a:rPr lang="en-US" sz="2000" dirty="0">
                <a:hlinkClick r:id="rId3"/>
              </a:rPr>
              <a:t>https://biblecodes.co</a:t>
            </a:r>
            <a:r>
              <a:rPr lang="en-US" sz="2000" dirty="0"/>
              <a:t> </a:t>
            </a:r>
          </a:p>
          <a:p>
            <a:pPr>
              <a:spcBef>
                <a:spcPts val="0"/>
              </a:spcBef>
              <a:spcAft>
                <a:spcPts val="0"/>
              </a:spcAft>
            </a:pPr>
            <a:r>
              <a:rPr lang="en-US" sz="2000" dirty="0"/>
              <a:t>Main Website: </a:t>
            </a:r>
            <a:r>
              <a:rPr lang="en-US" sz="2000" dirty="0">
                <a:hlinkClick r:id="rId4"/>
              </a:rPr>
              <a:t>https://whitestonefoundation.org</a:t>
            </a:r>
            <a:r>
              <a:rPr lang="en-US" sz="2000" dirty="0"/>
              <a:t> </a:t>
            </a:r>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6" cstate="screen">
            <a:extLst>
              <a:ext uri="{28A0092B-C50C-407E-A947-70E740481C1C}">
                <a14:useLocalDpi xmlns:a14="http://schemas.microsoft.com/office/drawing/2010/main" val="0"/>
              </a:ext>
            </a:extLst>
          </a:blip>
          <a:srcRect/>
          <a:stretch/>
        </p:blipFill>
        <p:spPr>
          <a:xfrm>
            <a:off x="6556248" y="3429000"/>
            <a:ext cx="5084064" cy="2880360"/>
          </a:xfrm>
        </p:spPr>
      </p:pic>
      <p:sp>
        <p:nvSpPr>
          <p:cNvPr id="6" name="Slide Number Placeholder 5">
            <a:extLst>
              <a:ext uri="{FF2B5EF4-FFF2-40B4-BE49-F238E27FC236}">
                <a16:creationId xmlns:a16="http://schemas.microsoft.com/office/drawing/2014/main" id="{36E60F23-FB58-4EF8-82FD-E86CED25FDD4}"/>
              </a:ext>
            </a:extLst>
          </p:cNvPr>
          <p:cNvSpPr>
            <a:spLocks noGrp="1"/>
          </p:cNvSpPr>
          <p:nvPr>
            <p:ph type="sldNum" sz="quarter" idx="12"/>
          </p:nvPr>
        </p:nvSpPr>
        <p:spPr>
          <a:xfrm>
            <a:off x="9948863" y="6507212"/>
            <a:ext cx="1692274" cy="15388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1B0FB-D917-4C8C-928F-313BD683BF39}" type="slidenum">
              <a:rPr kumimoji="0" lang="en-US" sz="1000" b="0" i="0" u="none" strike="noStrike" kern="1200" cap="none" spc="0" normalizeH="0" baseline="0" noProof="0" smtClean="0">
                <a:ln>
                  <a:noFill/>
                </a:ln>
                <a:solidFill>
                  <a:prstClr val="white">
                    <a:lumMod val="65000"/>
                    <a:alpha val="80000"/>
                  </a:prst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000" b="0" i="0" u="none" strike="noStrike" kern="1200" cap="none" spc="0" normalizeH="0" baseline="0" noProof="0">
              <a:ln>
                <a:noFill/>
              </a:ln>
              <a:solidFill>
                <a:prstClr val="white">
                  <a:lumMod val="65000"/>
                  <a:alpha val="80000"/>
                </a:prstClr>
              </a:solidFill>
              <a:effectLst/>
              <a:uLnTx/>
              <a:uFillTx/>
              <a:latin typeface="Gill Sans MT"/>
              <a:ea typeface="+mn-ea"/>
              <a:cs typeface="+mn-cs"/>
            </a:endParaRPr>
          </a:p>
        </p:txBody>
      </p:sp>
    </p:spTree>
    <p:extLst>
      <p:ext uri="{BB962C8B-B14F-4D97-AF65-F5344CB8AC3E}">
        <p14:creationId xmlns:p14="http://schemas.microsoft.com/office/powerpoint/2010/main" val="3247798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72219"/>
          </a:xfrm>
        </p:spPr>
        <p:txBody>
          <a:bodyPr/>
          <a:lstStyle/>
          <a:p>
            <a:r>
              <a:rPr lang="en-US" cap="none" dirty="0"/>
              <a:t>Creation of the Seven Royal Families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556830" y="1285336"/>
            <a:ext cx="11067690" cy="4505864"/>
          </a:xfrm>
        </p:spPr>
        <p:txBody>
          <a:bodyPr>
            <a:normAutofit lnSpcReduction="10000"/>
          </a:bodyPr>
          <a:lstStyle/>
          <a:p>
            <a:r>
              <a:rPr lang="en-US" sz="2400" dirty="0"/>
              <a:t>And the ten horns out of this kingdom are ten kings that shall arise: and </a:t>
            </a:r>
            <a:r>
              <a:rPr lang="en-US" sz="2400" u="sng" dirty="0"/>
              <a:t>another shall rise after them</a:t>
            </a:r>
            <a:r>
              <a:rPr lang="en-US" sz="2400" dirty="0"/>
              <a:t>; and he shall be diverse from the first, </a:t>
            </a:r>
            <a:r>
              <a:rPr lang="en-US" sz="2400" u="sng" dirty="0"/>
              <a:t>and he shall subdue three kings</a:t>
            </a:r>
            <a:r>
              <a:rPr lang="en-US" sz="2400" dirty="0"/>
              <a:t>. (Daniel 7:24)</a:t>
            </a:r>
          </a:p>
          <a:p>
            <a:r>
              <a:rPr lang="en-US" sz="2400" dirty="0"/>
              <a:t>So, he carried me away in the spirit into the wilderness: and I saw a woman sit upon a scarlet-colored beast, full of names of blasphemy, having </a:t>
            </a:r>
            <a:r>
              <a:rPr lang="en-US" sz="2400" u="sng" dirty="0"/>
              <a:t>seven heads</a:t>
            </a:r>
            <a:r>
              <a:rPr lang="en-US" sz="2400" dirty="0"/>
              <a:t> and </a:t>
            </a:r>
            <a:r>
              <a:rPr lang="en-US" sz="2400" u="sng" dirty="0"/>
              <a:t>ten horns</a:t>
            </a:r>
            <a:r>
              <a:rPr lang="en-US" sz="2400" dirty="0"/>
              <a:t>. (Revelation 17:3)</a:t>
            </a:r>
          </a:p>
          <a:p>
            <a:r>
              <a:rPr lang="en-US" sz="2400" dirty="0"/>
              <a:t>And the </a:t>
            </a:r>
            <a:r>
              <a:rPr lang="en-US" sz="2400" u="sng" dirty="0"/>
              <a:t>ten horns which thou </a:t>
            </a:r>
            <a:r>
              <a:rPr lang="en-US" sz="2400" u="sng" dirty="0" err="1"/>
              <a:t>sawest</a:t>
            </a:r>
            <a:r>
              <a:rPr lang="en-US" sz="2400" u="sng" dirty="0"/>
              <a:t> are ten kings</a:t>
            </a:r>
            <a:r>
              <a:rPr lang="en-US" sz="2400" dirty="0"/>
              <a:t>, which have received no kingdom as yet; but </a:t>
            </a:r>
            <a:r>
              <a:rPr lang="en-US" sz="2400" u="sng" dirty="0"/>
              <a:t>receive power as kings one hour with the beast</a:t>
            </a:r>
            <a:r>
              <a:rPr lang="en-US" sz="2400" dirty="0"/>
              <a:t>. </a:t>
            </a:r>
            <a:r>
              <a:rPr lang="en-US" sz="2400" u="sng" dirty="0"/>
              <a:t>These have one mind</a:t>
            </a:r>
            <a:r>
              <a:rPr lang="en-US" sz="2400" dirty="0"/>
              <a:t>, and shall give their power and strength unto the beast. (Revelation 17:12-13)</a:t>
            </a:r>
          </a:p>
        </p:txBody>
      </p:sp>
    </p:spTree>
    <p:extLst>
      <p:ext uri="{BB962C8B-B14F-4D97-AF65-F5344CB8AC3E}">
        <p14:creationId xmlns:p14="http://schemas.microsoft.com/office/powerpoint/2010/main" val="425757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0"/>
            <a:ext cx="10353761" cy="572219"/>
          </a:xfrm>
        </p:spPr>
        <p:txBody>
          <a:bodyPr/>
          <a:lstStyle/>
          <a:p>
            <a:r>
              <a:rPr lang="en-US" cap="none" dirty="0"/>
              <a:t>Creation of the Seven Royal Families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556830" y="1285336"/>
            <a:ext cx="11067690" cy="4505864"/>
          </a:xfrm>
        </p:spPr>
        <p:txBody>
          <a:bodyPr>
            <a:normAutofit/>
          </a:bodyPr>
          <a:lstStyle/>
          <a:p>
            <a:r>
              <a:rPr lang="en-US" sz="2400" dirty="0"/>
              <a:t>When Daniel wrote this, none of these royal families existed. They didn’t exist when John Mark wrote Revelation.</a:t>
            </a:r>
          </a:p>
          <a:p>
            <a:r>
              <a:rPr lang="en-US" sz="2400" dirty="0"/>
              <a:t>The other king that shall arise after them could be the House of Romanov (Russia). They have lots of scores to settle with the European Families and now, China is willing to align with them. China has plenty of scores to settle with the Royal Families as well.</a:t>
            </a:r>
          </a:p>
          <a:p>
            <a:r>
              <a:rPr lang="en-US" sz="2400" dirty="0"/>
              <a:t>The power of the Beast System comes only when the Seven Royal Families can unify into one family.</a:t>
            </a:r>
          </a:p>
        </p:txBody>
      </p:sp>
    </p:spTree>
    <p:extLst>
      <p:ext uri="{BB962C8B-B14F-4D97-AF65-F5344CB8AC3E}">
        <p14:creationId xmlns:p14="http://schemas.microsoft.com/office/powerpoint/2010/main" val="3203964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290355"/>
            <a:ext cx="10353761" cy="738909"/>
          </a:xfrm>
        </p:spPr>
        <p:txBody>
          <a:bodyPr>
            <a:normAutofit/>
          </a:bodyPr>
          <a:lstStyle/>
          <a:p>
            <a:r>
              <a:rPr lang="en-US" cap="none" dirty="0"/>
              <a:t>The Royal Families Plot to Subject the World</a:t>
            </a:r>
          </a:p>
        </p:txBody>
      </p:sp>
      <p:pic>
        <p:nvPicPr>
          <p:cNvPr id="3" name="Online Media 2" title="Warning on the Seven Royal Families from Grimm">
            <a:hlinkClick r:id="" action="ppaction://media"/>
            <a:extLst>
              <a:ext uri="{FF2B5EF4-FFF2-40B4-BE49-F238E27FC236}">
                <a16:creationId xmlns:a16="http://schemas.microsoft.com/office/drawing/2014/main" id="{D97C973E-FFE6-DA7C-8B2F-BDFD3D8008DA}"/>
              </a:ext>
            </a:extLst>
          </p:cNvPr>
          <p:cNvPicPr>
            <a:picLocks noGrp="1" noRot="1" noChangeAspect="1"/>
          </p:cNvPicPr>
          <p:nvPr>
            <p:ph idx="1"/>
            <a:videoFile r:link="rId1"/>
          </p:nvPr>
        </p:nvPicPr>
        <p:blipFill>
          <a:blip r:embed="rId4"/>
          <a:stretch>
            <a:fillRect/>
          </a:stretch>
        </p:blipFill>
        <p:spPr>
          <a:xfrm>
            <a:off x="1460565" y="953002"/>
            <a:ext cx="9042400" cy="5153891"/>
          </a:xfrm>
          <a:prstGeom prst="rect">
            <a:avLst/>
          </a:prstGeom>
        </p:spPr>
      </p:pic>
      <p:sp>
        <p:nvSpPr>
          <p:cNvPr id="4" name="TextBox 3">
            <a:extLst>
              <a:ext uri="{FF2B5EF4-FFF2-40B4-BE49-F238E27FC236}">
                <a16:creationId xmlns:a16="http://schemas.microsoft.com/office/drawing/2014/main" id="{0A0AD7C5-0F58-DBF1-8D41-9038F2211D7B}"/>
              </a:ext>
            </a:extLst>
          </p:cNvPr>
          <p:cNvSpPr txBox="1"/>
          <p:nvPr/>
        </p:nvSpPr>
        <p:spPr>
          <a:xfrm>
            <a:off x="913795" y="6198313"/>
            <a:ext cx="7030258" cy="369332"/>
          </a:xfrm>
          <a:prstGeom prst="rect">
            <a:avLst/>
          </a:prstGeom>
          <a:noFill/>
        </p:spPr>
        <p:txBody>
          <a:bodyPr wrap="none" rtlCol="0">
            <a:spAutoFit/>
          </a:bodyPr>
          <a:lstStyle/>
          <a:p>
            <a:r>
              <a:rPr lang="en-US" dirty="0"/>
              <a:t>YouTube Link: </a:t>
            </a:r>
            <a:r>
              <a:rPr lang="en-US" dirty="0">
                <a:hlinkClick r:id="rId5"/>
              </a:rPr>
              <a:t>https://www.youtube.com/watch?v=KGPlr1aoQ78</a:t>
            </a:r>
            <a:endParaRPr lang="en-US" dirty="0"/>
          </a:p>
        </p:txBody>
      </p:sp>
    </p:spTree>
    <p:extLst>
      <p:ext uri="{BB962C8B-B14F-4D97-AF65-F5344CB8AC3E}">
        <p14:creationId xmlns:p14="http://schemas.microsoft.com/office/powerpoint/2010/main" val="18396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290355"/>
            <a:ext cx="10353761" cy="738909"/>
          </a:xfrm>
        </p:spPr>
        <p:txBody>
          <a:bodyPr>
            <a:normAutofit/>
          </a:bodyPr>
          <a:lstStyle/>
          <a:p>
            <a:r>
              <a:rPr lang="en-US" cap="none" dirty="0"/>
              <a:t>The Royal Families Plot to Subject the World</a:t>
            </a:r>
          </a:p>
        </p:txBody>
      </p:sp>
      <p:pic>
        <p:nvPicPr>
          <p:cNvPr id="7" name="Online Media 6" title="Meeting Between Captain Renard and Sebastien">
            <a:hlinkClick r:id="" action="ppaction://media"/>
            <a:extLst>
              <a:ext uri="{FF2B5EF4-FFF2-40B4-BE49-F238E27FC236}">
                <a16:creationId xmlns:a16="http://schemas.microsoft.com/office/drawing/2014/main" id="{01197AE9-B1BD-F3AB-1957-5FB0F342CFC3}"/>
              </a:ext>
            </a:extLst>
          </p:cNvPr>
          <p:cNvPicPr>
            <a:picLocks noGrp="1" noRot="1" noChangeAspect="1"/>
          </p:cNvPicPr>
          <p:nvPr>
            <p:ph idx="1"/>
            <a:videoFile r:link="rId1"/>
          </p:nvPr>
        </p:nvPicPr>
        <p:blipFill>
          <a:blip r:embed="rId4"/>
          <a:stretch>
            <a:fillRect/>
          </a:stretch>
        </p:blipFill>
        <p:spPr>
          <a:xfrm>
            <a:off x="1397480" y="914177"/>
            <a:ext cx="9386390" cy="5303766"/>
          </a:xfrm>
          <a:prstGeom prst="rect">
            <a:avLst/>
          </a:prstGeom>
        </p:spPr>
      </p:pic>
      <p:sp>
        <p:nvSpPr>
          <p:cNvPr id="3" name="TextBox 2">
            <a:extLst>
              <a:ext uri="{FF2B5EF4-FFF2-40B4-BE49-F238E27FC236}">
                <a16:creationId xmlns:a16="http://schemas.microsoft.com/office/drawing/2014/main" id="{ED86C894-28B9-B9C5-3A4C-EB82C1B2094D}"/>
              </a:ext>
            </a:extLst>
          </p:cNvPr>
          <p:cNvSpPr txBox="1"/>
          <p:nvPr/>
        </p:nvSpPr>
        <p:spPr>
          <a:xfrm>
            <a:off x="819509" y="6382979"/>
            <a:ext cx="7052443" cy="369332"/>
          </a:xfrm>
          <a:prstGeom prst="rect">
            <a:avLst/>
          </a:prstGeom>
          <a:noFill/>
        </p:spPr>
        <p:txBody>
          <a:bodyPr wrap="none" rtlCol="0">
            <a:spAutoFit/>
          </a:bodyPr>
          <a:lstStyle/>
          <a:p>
            <a:r>
              <a:rPr lang="en-US" dirty="0"/>
              <a:t>YouTube Link: </a:t>
            </a:r>
            <a:r>
              <a:rPr lang="en-US" dirty="0">
                <a:hlinkClick r:id="rId5"/>
              </a:rPr>
              <a:t>https://www.youtube.com/watch?v=3f4qOEYoBRY</a:t>
            </a:r>
            <a:endParaRPr lang="en-US" dirty="0"/>
          </a:p>
        </p:txBody>
      </p:sp>
    </p:spTree>
    <p:extLst>
      <p:ext uri="{BB962C8B-B14F-4D97-AF65-F5344CB8AC3E}">
        <p14:creationId xmlns:p14="http://schemas.microsoft.com/office/powerpoint/2010/main" val="428977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A52C-E6FA-B8A4-334A-24F5F79E1286}"/>
              </a:ext>
            </a:extLst>
          </p:cNvPr>
          <p:cNvSpPr>
            <a:spLocks noGrp="1"/>
          </p:cNvSpPr>
          <p:nvPr>
            <p:ph type="title"/>
          </p:nvPr>
        </p:nvSpPr>
        <p:spPr>
          <a:xfrm>
            <a:off x="913795" y="609601"/>
            <a:ext cx="10353761" cy="753374"/>
          </a:xfrm>
        </p:spPr>
        <p:txBody>
          <a:bodyPr/>
          <a:lstStyle/>
          <a:p>
            <a:r>
              <a:rPr lang="en-US" cap="none" dirty="0"/>
              <a:t>The Thirteen Illuminati Families</a:t>
            </a:r>
          </a:p>
        </p:txBody>
      </p:sp>
      <p:sp>
        <p:nvSpPr>
          <p:cNvPr id="3" name="Content Placeholder 2">
            <a:extLst>
              <a:ext uri="{FF2B5EF4-FFF2-40B4-BE49-F238E27FC236}">
                <a16:creationId xmlns:a16="http://schemas.microsoft.com/office/drawing/2014/main" id="{11137964-C281-20B2-B517-927D5FEF793C}"/>
              </a:ext>
            </a:extLst>
          </p:cNvPr>
          <p:cNvSpPr>
            <a:spLocks noGrp="1"/>
          </p:cNvSpPr>
          <p:nvPr>
            <p:ph idx="1"/>
          </p:nvPr>
        </p:nvSpPr>
        <p:spPr>
          <a:xfrm>
            <a:off x="552091" y="1362975"/>
            <a:ext cx="4252822" cy="4428225"/>
          </a:xfrm>
        </p:spPr>
        <p:txBody>
          <a:bodyPr>
            <a:normAutofit/>
          </a:bodyPr>
          <a:lstStyle/>
          <a:p>
            <a:pPr marL="457200" indent="-457200">
              <a:buFont typeface="+mj-lt"/>
              <a:buAutoNum type="arabicPeriod"/>
            </a:pPr>
            <a:r>
              <a:rPr lang="en-US" sz="2400" dirty="0"/>
              <a:t>The Astor Bloodline</a:t>
            </a:r>
          </a:p>
          <a:p>
            <a:pPr marL="457200" indent="-457200">
              <a:buFont typeface="+mj-lt"/>
              <a:buAutoNum type="arabicPeriod"/>
            </a:pPr>
            <a:r>
              <a:rPr lang="en-US" sz="2400" dirty="0"/>
              <a:t>The Bundy Bloodline</a:t>
            </a:r>
          </a:p>
          <a:p>
            <a:pPr marL="457200" indent="-457200">
              <a:buFont typeface="+mj-lt"/>
              <a:buAutoNum type="arabicPeriod"/>
            </a:pPr>
            <a:r>
              <a:rPr lang="en-US" sz="2400" dirty="0"/>
              <a:t>The Collins Bloodline</a:t>
            </a:r>
          </a:p>
          <a:p>
            <a:pPr marL="457200" indent="-457200">
              <a:buFont typeface="+mj-lt"/>
              <a:buAutoNum type="arabicPeriod"/>
            </a:pPr>
            <a:r>
              <a:rPr lang="en-US" sz="2400" dirty="0"/>
              <a:t>The DuPont Bloodline</a:t>
            </a:r>
          </a:p>
          <a:p>
            <a:pPr marL="457200" indent="-457200">
              <a:buFont typeface="+mj-lt"/>
              <a:buAutoNum type="arabicPeriod"/>
            </a:pPr>
            <a:r>
              <a:rPr lang="en-US" sz="2400" dirty="0"/>
              <a:t>The Freeman Bloodline</a:t>
            </a:r>
          </a:p>
          <a:p>
            <a:pPr marL="457200" indent="-457200">
              <a:buFont typeface="+mj-lt"/>
              <a:buAutoNum type="arabicPeriod"/>
            </a:pPr>
            <a:r>
              <a:rPr lang="en-US" sz="2400" dirty="0"/>
              <a:t>The Kennedy Bloodline</a:t>
            </a:r>
          </a:p>
          <a:p>
            <a:pPr marL="457200" indent="-457200">
              <a:buFont typeface="+mj-lt"/>
              <a:buAutoNum type="arabicPeriod"/>
            </a:pPr>
            <a:r>
              <a:rPr lang="en-US" sz="2400" dirty="0"/>
              <a:t>The Li Bloodline</a:t>
            </a:r>
          </a:p>
        </p:txBody>
      </p:sp>
      <p:sp>
        <p:nvSpPr>
          <p:cNvPr id="5" name="TextBox 4">
            <a:extLst>
              <a:ext uri="{FF2B5EF4-FFF2-40B4-BE49-F238E27FC236}">
                <a16:creationId xmlns:a16="http://schemas.microsoft.com/office/drawing/2014/main" id="{0818119B-4AA5-A9F6-5F35-A1EBE3A26BD0}"/>
              </a:ext>
            </a:extLst>
          </p:cNvPr>
          <p:cNvSpPr txBox="1"/>
          <p:nvPr/>
        </p:nvSpPr>
        <p:spPr>
          <a:xfrm>
            <a:off x="5329381" y="1362975"/>
            <a:ext cx="6488149" cy="3353803"/>
          </a:xfrm>
          <a:prstGeom prst="rect">
            <a:avLst/>
          </a:prstGeom>
          <a:noFill/>
        </p:spPr>
        <p:txBody>
          <a:bodyPr wrap="square" rtlCol="0">
            <a:spAutoFit/>
          </a:bodyPr>
          <a:lstStyle/>
          <a:p>
            <a:pPr marL="342900" indent="-342900">
              <a:lnSpc>
                <a:spcPct val="120000"/>
              </a:lnSpc>
              <a:spcBef>
                <a:spcPts val="1000"/>
              </a:spcBef>
              <a:buFont typeface="+mj-lt"/>
              <a:buAutoNum type="arabicPeriod" startAt="8"/>
            </a:pPr>
            <a:r>
              <a:rPr lang="en-US" sz="2400" dirty="0"/>
              <a:t> The Onassis Bloodline</a:t>
            </a:r>
          </a:p>
          <a:p>
            <a:pPr marL="457200" indent="-457200">
              <a:lnSpc>
                <a:spcPct val="120000"/>
              </a:lnSpc>
              <a:spcBef>
                <a:spcPts val="1000"/>
              </a:spcBef>
              <a:buFont typeface="+mj-lt"/>
              <a:buAutoNum type="arabicPeriod" startAt="8"/>
            </a:pPr>
            <a:r>
              <a:rPr lang="en-US" sz="2400" u="sng" dirty="0"/>
              <a:t>The Rockefeller Bloodline</a:t>
            </a:r>
            <a:r>
              <a:rPr lang="en-US" sz="2400" dirty="0"/>
              <a:t> – Banking, Oil</a:t>
            </a:r>
          </a:p>
          <a:p>
            <a:pPr marL="457200" indent="-457200">
              <a:lnSpc>
                <a:spcPct val="120000"/>
              </a:lnSpc>
              <a:spcBef>
                <a:spcPts val="1000"/>
              </a:spcBef>
              <a:buFont typeface="+mj-lt"/>
              <a:buAutoNum type="arabicPeriod" startAt="8"/>
            </a:pPr>
            <a:r>
              <a:rPr lang="en-US" sz="2400" dirty="0"/>
              <a:t>The Russell Bloodline</a:t>
            </a:r>
          </a:p>
          <a:p>
            <a:pPr marL="457200" indent="-457200">
              <a:lnSpc>
                <a:spcPct val="120000"/>
              </a:lnSpc>
              <a:spcBef>
                <a:spcPts val="1000"/>
              </a:spcBef>
              <a:buFont typeface="+mj-lt"/>
              <a:buAutoNum type="arabicPeriod" startAt="8"/>
            </a:pPr>
            <a:r>
              <a:rPr lang="en-US" sz="2400" dirty="0"/>
              <a:t>The van </a:t>
            </a:r>
            <a:r>
              <a:rPr lang="en-US" sz="2400" dirty="0" err="1"/>
              <a:t>Duyn</a:t>
            </a:r>
            <a:r>
              <a:rPr lang="en-US" sz="2400" dirty="0"/>
              <a:t> Bloodline</a:t>
            </a:r>
          </a:p>
          <a:p>
            <a:pPr marL="457200" indent="-457200">
              <a:lnSpc>
                <a:spcPct val="120000"/>
              </a:lnSpc>
              <a:spcBef>
                <a:spcPts val="1000"/>
              </a:spcBef>
              <a:buFont typeface="+mj-lt"/>
              <a:buAutoNum type="arabicPeriod" startAt="8"/>
            </a:pPr>
            <a:r>
              <a:rPr lang="en-US" sz="2400" b="1" u="sng" dirty="0"/>
              <a:t>The Merovingian Bloodline</a:t>
            </a:r>
          </a:p>
          <a:p>
            <a:pPr marL="457200" indent="-457200">
              <a:lnSpc>
                <a:spcPct val="120000"/>
              </a:lnSpc>
              <a:spcBef>
                <a:spcPts val="1000"/>
              </a:spcBef>
              <a:buFont typeface="+mj-lt"/>
              <a:buAutoNum type="arabicPeriod" startAt="8"/>
            </a:pPr>
            <a:r>
              <a:rPr lang="en-US" sz="2400" u="sng" dirty="0"/>
              <a:t>The Rothchild Bloodline</a:t>
            </a:r>
            <a:r>
              <a:rPr lang="en-US" sz="2400" dirty="0"/>
              <a:t> - Banking</a:t>
            </a:r>
            <a:endParaRPr lang="en-US" sz="2400" u="sng" dirty="0"/>
          </a:p>
        </p:txBody>
      </p:sp>
    </p:spTree>
    <p:extLst>
      <p:ext uri="{BB962C8B-B14F-4D97-AF65-F5344CB8AC3E}">
        <p14:creationId xmlns:p14="http://schemas.microsoft.com/office/powerpoint/2010/main" val="29879158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D9A38F-9A2C-42E5-9013-4C4B1FFCB4F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07ECF6D8-9EA4-45A1-AFEB-B7C326AF08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45FB24-BEC6-4D44-888B-84AEBBA2DC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Crop design</Template>
  <TotalTime>190</TotalTime>
  <Words>3636</Words>
  <Application>Microsoft Office PowerPoint</Application>
  <PresentationFormat>Widescreen</PresentationFormat>
  <Paragraphs>218</Paragraphs>
  <Slides>42</Slides>
  <Notes>0</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Bookman Old Style</vt:lpstr>
      <vt:lpstr>Calibri</vt:lpstr>
      <vt:lpstr>Gill Sans MT</vt:lpstr>
      <vt:lpstr>Rockwell</vt:lpstr>
      <vt:lpstr>Walbaum Display</vt:lpstr>
      <vt:lpstr>Damask</vt:lpstr>
      <vt:lpstr>3DFloatVTI</vt:lpstr>
      <vt:lpstr>The 2023 Financial Crisis Part III</vt:lpstr>
      <vt:lpstr>Fair Use Notice</vt:lpstr>
      <vt:lpstr>Disclaimer</vt:lpstr>
      <vt:lpstr>18 U.S. Code §241 - Conspiracy Against Rights</vt:lpstr>
      <vt:lpstr>Creation of the Seven Royal Families</vt:lpstr>
      <vt:lpstr>Creation of the Seven Royal Families</vt:lpstr>
      <vt:lpstr>The Royal Families Plot to Subject the World</vt:lpstr>
      <vt:lpstr>The Royal Families Plot to Subject the World</vt:lpstr>
      <vt:lpstr>The Thirteen Illuminati Families</vt:lpstr>
      <vt:lpstr>Creation of the Seven Royal Families</vt:lpstr>
      <vt:lpstr>The Current Royal Families of Europe</vt:lpstr>
      <vt:lpstr>The Ten Royal Families of Europe</vt:lpstr>
      <vt:lpstr>The Bankers’ Results of World War II</vt:lpstr>
      <vt:lpstr>The Bankers’ Results of World War II</vt:lpstr>
      <vt:lpstr>The Bankers’ Results of World War II</vt:lpstr>
      <vt:lpstr>The Bankers’ Results After World War II</vt:lpstr>
      <vt:lpstr>The Royal Families After World War II</vt:lpstr>
      <vt:lpstr>The Royal Families After World War II</vt:lpstr>
      <vt:lpstr>Banking in the United States</vt:lpstr>
      <vt:lpstr>Correspondent Banking in the United States</vt:lpstr>
      <vt:lpstr>Correspondent Banks in the United States</vt:lpstr>
      <vt:lpstr>Correspondent Banking Relationships</vt:lpstr>
      <vt:lpstr>Interstate Banking in the United States</vt:lpstr>
      <vt:lpstr>Interstate Banking in the United States</vt:lpstr>
      <vt:lpstr>Interstate Banking in the United States</vt:lpstr>
      <vt:lpstr>Interstate Banking in the United States</vt:lpstr>
      <vt:lpstr>Interstate Banking in the United States</vt:lpstr>
      <vt:lpstr>Interstate Banking in the United States</vt:lpstr>
      <vt:lpstr>Interest Rate Analysis</vt:lpstr>
      <vt:lpstr>Interest Rates</vt:lpstr>
      <vt:lpstr>Interest Rates</vt:lpstr>
      <vt:lpstr>Trump Financial Policies</vt:lpstr>
      <vt:lpstr>The 2020 Panic</vt:lpstr>
      <vt:lpstr>The Silicon Valley Bank Debacle</vt:lpstr>
      <vt:lpstr>Silicon Valley Bank Analysis</vt:lpstr>
      <vt:lpstr>Silicon Valley Bank Analysis</vt:lpstr>
      <vt:lpstr>Silicon Valley Bank Analysis</vt:lpstr>
      <vt:lpstr>Mark to Market Accounting</vt:lpstr>
      <vt:lpstr>Mark to Market Accounting</vt:lpstr>
      <vt:lpstr>Mark to Market Accounting</vt:lpstr>
      <vt:lpstr>Mark to Market Accounting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2023 Financial Crisis Part III</dc:title>
  <dc:creator>Tom Mack</dc:creator>
  <cp:lastModifiedBy>Tom Mack</cp:lastModifiedBy>
  <cp:revision>8</cp:revision>
  <dcterms:created xsi:type="dcterms:W3CDTF">2023-05-19T18:58:54Z</dcterms:created>
  <dcterms:modified xsi:type="dcterms:W3CDTF">2023-06-09T16:12:26Z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